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gif" ContentType="image/gif"/>
  <Default Extension="mp4" ContentType="video/mp4"/>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slideLayouts/slideLayout3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comments/comment1.xml" ContentType="application/vnd.openxmlformats-officedocument.presentationml.comments+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75" r:id="rId1"/>
    <p:sldMasterId id="2147484219" r:id="rId2"/>
    <p:sldMasterId id="2147484223" r:id="rId3"/>
  </p:sldMasterIdLst>
  <p:notesMasterIdLst>
    <p:notesMasterId r:id="rId66"/>
  </p:notesMasterIdLst>
  <p:handoutMasterIdLst>
    <p:handoutMasterId r:id="rId67"/>
  </p:handoutMasterIdLst>
  <p:sldIdLst>
    <p:sldId id="256" r:id="rId4"/>
    <p:sldId id="805" r:id="rId5"/>
    <p:sldId id="719" r:id="rId6"/>
    <p:sldId id="773" r:id="rId7"/>
    <p:sldId id="795" r:id="rId8"/>
    <p:sldId id="776" r:id="rId9"/>
    <p:sldId id="772" r:id="rId10"/>
    <p:sldId id="777" r:id="rId11"/>
    <p:sldId id="778" r:id="rId12"/>
    <p:sldId id="779" r:id="rId13"/>
    <p:sldId id="723" r:id="rId14"/>
    <p:sldId id="724" r:id="rId15"/>
    <p:sldId id="725" r:id="rId16"/>
    <p:sldId id="729" r:id="rId17"/>
    <p:sldId id="732" r:id="rId18"/>
    <p:sldId id="733" r:id="rId19"/>
    <p:sldId id="734" r:id="rId20"/>
    <p:sldId id="735" r:id="rId21"/>
    <p:sldId id="736" r:id="rId22"/>
    <p:sldId id="737" r:id="rId23"/>
    <p:sldId id="793" r:id="rId24"/>
    <p:sldId id="794" r:id="rId25"/>
    <p:sldId id="738" r:id="rId26"/>
    <p:sldId id="739" r:id="rId27"/>
    <p:sldId id="740" r:id="rId28"/>
    <p:sldId id="741" r:id="rId29"/>
    <p:sldId id="742" r:id="rId30"/>
    <p:sldId id="743" r:id="rId31"/>
    <p:sldId id="780" r:id="rId32"/>
    <p:sldId id="744" r:id="rId33"/>
    <p:sldId id="745" r:id="rId34"/>
    <p:sldId id="781" r:id="rId35"/>
    <p:sldId id="797" r:id="rId36"/>
    <p:sldId id="798" r:id="rId37"/>
    <p:sldId id="799" r:id="rId38"/>
    <p:sldId id="801" r:id="rId39"/>
    <p:sldId id="782" r:id="rId40"/>
    <p:sldId id="784" r:id="rId41"/>
    <p:sldId id="785" r:id="rId42"/>
    <p:sldId id="786" r:id="rId43"/>
    <p:sldId id="787" r:id="rId44"/>
    <p:sldId id="754" r:id="rId45"/>
    <p:sldId id="747" r:id="rId46"/>
    <p:sldId id="748" r:id="rId47"/>
    <p:sldId id="749" r:id="rId48"/>
    <p:sldId id="774" r:id="rId49"/>
    <p:sldId id="765" r:id="rId50"/>
    <p:sldId id="766" r:id="rId51"/>
    <p:sldId id="803" r:id="rId52"/>
    <p:sldId id="806" r:id="rId53"/>
    <p:sldId id="807" r:id="rId54"/>
    <p:sldId id="767" r:id="rId55"/>
    <p:sldId id="810" r:id="rId56"/>
    <p:sldId id="768" r:id="rId57"/>
    <p:sldId id="808" r:id="rId58"/>
    <p:sldId id="769" r:id="rId59"/>
    <p:sldId id="804" r:id="rId60"/>
    <p:sldId id="770" r:id="rId61"/>
    <p:sldId id="802" r:id="rId62"/>
    <p:sldId id="788" r:id="rId63"/>
    <p:sldId id="789" r:id="rId64"/>
    <p:sldId id="775" r:id="rId65"/>
  </p:sldIdLst>
  <p:sldSz cx="14630400" cy="8229600"/>
  <p:notesSz cx="6858000" cy="9144000"/>
  <p:defaultTextStyle>
    <a:defPPr>
      <a:defRPr lang="en-US"/>
    </a:defPPr>
    <a:lvl1pPr algn="l" defTabSz="1304925" rtl="0" fontAlgn="base">
      <a:spcBef>
        <a:spcPct val="0"/>
      </a:spcBef>
      <a:spcAft>
        <a:spcPct val="0"/>
      </a:spcAft>
      <a:defRPr sz="2600" kern="1200">
        <a:solidFill>
          <a:schemeClr val="tx1"/>
        </a:solidFill>
        <a:latin typeface="Gill Sans MT" charset="0"/>
        <a:ea typeface="ＭＳ Ｐゴシック" charset="0"/>
        <a:cs typeface="ＭＳ Ｐゴシック" charset="0"/>
      </a:defRPr>
    </a:lvl1pPr>
    <a:lvl2pPr marL="652463" indent="-195263" algn="l" defTabSz="1304925" rtl="0" fontAlgn="base">
      <a:spcBef>
        <a:spcPct val="0"/>
      </a:spcBef>
      <a:spcAft>
        <a:spcPct val="0"/>
      </a:spcAft>
      <a:defRPr sz="2600" kern="1200">
        <a:solidFill>
          <a:schemeClr val="tx1"/>
        </a:solidFill>
        <a:latin typeface="Gill Sans MT" charset="0"/>
        <a:ea typeface="ＭＳ Ｐゴシック" charset="0"/>
        <a:cs typeface="ＭＳ Ｐゴシック" charset="0"/>
      </a:defRPr>
    </a:lvl2pPr>
    <a:lvl3pPr marL="1304925" indent="-390525" algn="l" defTabSz="1304925" rtl="0" fontAlgn="base">
      <a:spcBef>
        <a:spcPct val="0"/>
      </a:spcBef>
      <a:spcAft>
        <a:spcPct val="0"/>
      </a:spcAft>
      <a:defRPr sz="2600" kern="1200">
        <a:solidFill>
          <a:schemeClr val="tx1"/>
        </a:solidFill>
        <a:latin typeface="Gill Sans MT" charset="0"/>
        <a:ea typeface="ＭＳ Ｐゴシック" charset="0"/>
        <a:cs typeface="ＭＳ Ｐゴシック" charset="0"/>
      </a:defRPr>
    </a:lvl3pPr>
    <a:lvl4pPr marL="1958975" indent="-587375" algn="l" defTabSz="1304925" rtl="0" fontAlgn="base">
      <a:spcBef>
        <a:spcPct val="0"/>
      </a:spcBef>
      <a:spcAft>
        <a:spcPct val="0"/>
      </a:spcAft>
      <a:defRPr sz="2600" kern="1200">
        <a:solidFill>
          <a:schemeClr val="tx1"/>
        </a:solidFill>
        <a:latin typeface="Gill Sans MT" charset="0"/>
        <a:ea typeface="ＭＳ Ｐゴシック" charset="0"/>
        <a:cs typeface="ＭＳ Ｐゴシック" charset="0"/>
      </a:defRPr>
    </a:lvl4pPr>
    <a:lvl5pPr marL="2611438" indent="-782638" algn="l" defTabSz="1304925" rtl="0" fontAlgn="base">
      <a:spcBef>
        <a:spcPct val="0"/>
      </a:spcBef>
      <a:spcAft>
        <a:spcPct val="0"/>
      </a:spcAft>
      <a:defRPr sz="2600" kern="1200">
        <a:solidFill>
          <a:schemeClr val="tx1"/>
        </a:solidFill>
        <a:latin typeface="Gill Sans MT" charset="0"/>
        <a:ea typeface="ＭＳ Ｐゴシック" charset="0"/>
        <a:cs typeface="ＭＳ Ｐゴシック" charset="0"/>
      </a:defRPr>
    </a:lvl5pPr>
    <a:lvl6pPr marL="2286000" algn="l" defTabSz="457200" rtl="0" eaLnBrk="1" latinLnBrk="0" hangingPunct="1">
      <a:defRPr sz="2600" kern="1200">
        <a:solidFill>
          <a:schemeClr val="tx1"/>
        </a:solidFill>
        <a:latin typeface="Gill Sans MT" charset="0"/>
        <a:ea typeface="ＭＳ Ｐゴシック" charset="0"/>
        <a:cs typeface="ＭＳ Ｐゴシック" charset="0"/>
      </a:defRPr>
    </a:lvl6pPr>
    <a:lvl7pPr marL="2743200" algn="l" defTabSz="457200" rtl="0" eaLnBrk="1" latinLnBrk="0" hangingPunct="1">
      <a:defRPr sz="2600" kern="1200">
        <a:solidFill>
          <a:schemeClr val="tx1"/>
        </a:solidFill>
        <a:latin typeface="Gill Sans MT" charset="0"/>
        <a:ea typeface="ＭＳ Ｐゴシック" charset="0"/>
        <a:cs typeface="ＭＳ Ｐゴシック" charset="0"/>
      </a:defRPr>
    </a:lvl7pPr>
    <a:lvl8pPr marL="3200400" algn="l" defTabSz="457200" rtl="0" eaLnBrk="1" latinLnBrk="0" hangingPunct="1">
      <a:defRPr sz="2600" kern="1200">
        <a:solidFill>
          <a:schemeClr val="tx1"/>
        </a:solidFill>
        <a:latin typeface="Gill Sans MT" charset="0"/>
        <a:ea typeface="ＭＳ Ｐゴシック" charset="0"/>
        <a:cs typeface="ＭＳ Ｐゴシック" charset="0"/>
      </a:defRPr>
    </a:lvl8pPr>
    <a:lvl9pPr marL="3657600" algn="l" defTabSz="457200" rtl="0" eaLnBrk="1" latinLnBrk="0" hangingPunct="1">
      <a:defRPr sz="2600" kern="1200">
        <a:solidFill>
          <a:schemeClr val="tx1"/>
        </a:solidFill>
        <a:latin typeface="Gill Sans MT"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1181">
          <p15:clr>
            <a:srgbClr val="A4A3A4"/>
          </p15:clr>
        </p15:guide>
        <p15:guide id="2" orient="horz" pos="369">
          <p15:clr>
            <a:srgbClr val="A4A3A4"/>
          </p15:clr>
        </p15:guide>
        <p15:guide id="3" pos="432">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ndy Cotgreave" initials="AC" lastIdx="30" clrIdx="0">
    <p:extLst>
      <p:ext uri="{19B8F6BF-5375-455C-9EA6-DF929625EA0E}">
        <p15:presenceInfo xmlns:p15="http://schemas.microsoft.com/office/powerpoint/2012/main" userId="S-1-5-21-1674886584-3431957878-314445162-945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D0F14"/>
    <a:srgbClr val="FF686B"/>
    <a:srgbClr val="ED002E"/>
    <a:srgbClr val="000000"/>
    <a:srgbClr val="5F6062"/>
    <a:srgbClr val="E2E1FF"/>
    <a:srgbClr val="C1C0FF"/>
    <a:srgbClr val="FFFFFF"/>
    <a:srgbClr val="BE3600"/>
    <a:srgbClr val="B2E4D7"/>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846" autoAdjust="0"/>
    <p:restoredTop sz="76465" autoAdjust="0"/>
  </p:normalViewPr>
  <p:slideViewPr>
    <p:cSldViewPr snapToGrid="0" showGuides="1">
      <p:cViewPr varScale="1">
        <p:scale>
          <a:sx n="47" d="100"/>
          <a:sy n="47" d="100"/>
        </p:scale>
        <p:origin x="1020" y="66"/>
      </p:cViewPr>
      <p:guideLst>
        <p:guide orient="horz" pos="1181"/>
        <p:guide orient="horz" pos="369"/>
        <p:guide pos="432"/>
      </p:guideLst>
    </p:cSldViewPr>
  </p:slideViewPr>
  <p:notesTextViewPr>
    <p:cViewPr>
      <p:scale>
        <a:sx n="100" d="100"/>
        <a:sy n="100" d="100"/>
      </p:scale>
      <p:origin x="0" y="0"/>
    </p:cViewPr>
  </p:notesTextViewPr>
  <p:notesViewPr>
    <p:cSldViewPr snapToGrid="0" showGuides="1">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commentAuthors" Target="commentAuthors.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notesMaster" Target="notesMasters/notesMaster1.xml"/><Relationship Id="rId5" Type="http://schemas.openxmlformats.org/officeDocument/2006/relationships/slide" Target="slides/slide2.xml"/><Relationship Id="rId61" Type="http://schemas.openxmlformats.org/officeDocument/2006/relationships/slide" Target="slides/slide58.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presProps" Target="presProps.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handoutMaster" Target="handoutMasters/handoutMaster1.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microsoft.com/office/2015/10/relationships/revisionInfo" Target="revisionInfo.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 Type="http://schemas.openxmlformats.org/officeDocument/2006/relationships/slide" Target="slides/slide4.xml"/><Relationship Id="rId71" Type="http://schemas.openxmlformats.org/officeDocument/2006/relationships/theme" Target="theme/theme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7-07-14T13:51:57.502" idx="30">
    <p:pos x="10" y="10"/>
    <p:text>I'd love to see this and the following slide in context of the whole dashboard. Focussing on just a part of the dashboard makes it too abstract.</p:text>
    <p:extLst>
      <p:ext uri="{C676402C-5697-4E1C-873F-D02D1690AC5C}">
        <p15:threadingInfo xmlns:p15="http://schemas.microsoft.com/office/powerpoint/2012/main" timeZoneBias="-60"/>
      </p:ext>
    </p:extLst>
  </p:cm>
</p: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59BCC84-B7A4-634F-8258-3859411478BB}" type="doc">
      <dgm:prSet loTypeId="urn:microsoft.com/office/officeart/2005/8/layout/pyramid2" loCatId="" qsTypeId="urn:microsoft.com/office/officeart/2005/8/quickstyle/simple5" qsCatId="simple" csTypeId="urn:microsoft.com/office/officeart/2005/8/colors/accent1_2" csCatId="accent1" phldr="1"/>
      <dgm:spPr/>
    </dgm:pt>
    <dgm:pt modelId="{EFC6A043-813F-5040-9D92-2A48B52C609C}">
      <dgm:prSet phldrT="[Text]"/>
      <dgm:spPr/>
      <dgm:t>
        <a:bodyPr/>
        <a:lstStyle/>
        <a:p>
          <a:r>
            <a:rPr lang="en-US" dirty="0"/>
            <a:t>CEO - Strategic</a:t>
          </a:r>
        </a:p>
      </dgm:t>
    </dgm:pt>
    <dgm:pt modelId="{EA5A41E9-7995-3B4C-AE31-FBBC2078AA25}" type="parTrans" cxnId="{DF5FBDC9-87D5-734F-94EF-08B986C2CABB}">
      <dgm:prSet/>
      <dgm:spPr/>
      <dgm:t>
        <a:bodyPr/>
        <a:lstStyle/>
        <a:p>
          <a:endParaRPr lang="en-US"/>
        </a:p>
      </dgm:t>
    </dgm:pt>
    <dgm:pt modelId="{9AEF33F2-9FD7-3843-9927-C3BDD6F65425}" type="sibTrans" cxnId="{DF5FBDC9-87D5-734F-94EF-08B986C2CABB}">
      <dgm:prSet/>
      <dgm:spPr/>
      <dgm:t>
        <a:bodyPr/>
        <a:lstStyle/>
        <a:p>
          <a:endParaRPr lang="en-US"/>
        </a:p>
      </dgm:t>
    </dgm:pt>
    <dgm:pt modelId="{0738F118-6515-C841-9076-B78E23D8689B}">
      <dgm:prSet phldrT="[Text]"/>
      <dgm:spPr/>
      <dgm:t>
        <a:bodyPr/>
        <a:lstStyle/>
        <a:p>
          <a:r>
            <a:rPr lang="en-US" dirty="0"/>
            <a:t>Manager - Tactical</a:t>
          </a:r>
        </a:p>
      </dgm:t>
    </dgm:pt>
    <dgm:pt modelId="{BE8F0BA2-6A25-7141-8513-4CD05D24ABEB}" type="parTrans" cxnId="{E4E9CE68-74A9-AE41-AD83-E915AECF2022}">
      <dgm:prSet/>
      <dgm:spPr/>
      <dgm:t>
        <a:bodyPr/>
        <a:lstStyle/>
        <a:p>
          <a:endParaRPr lang="en-US"/>
        </a:p>
      </dgm:t>
    </dgm:pt>
    <dgm:pt modelId="{CA73B65E-37C0-5A4F-8367-8C592BF36C3B}" type="sibTrans" cxnId="{E4E9CE68-74A9-AE41-AD83-E915AECF2022}">
      <dgm:prSet/>
      <dgm:spPr/>
      <dgm:t>
        <a:bodyPr/>
        <a:lstStyle/>
        <a:p>
          <a:endParaRPr lang="en-US"/>
        </a:p>
      </dgm:t>
    </dgm:pt>
    <dgm:pt modelId="{510BCC14-8F4C-8F4D-8E6F-53894426C5B5}">
      <dgm:prSet phldrT="[Text]"/>
      <dgm:spPr/>
      <dgm:t>
        <a:bodyPr/>
        <a:lstStyle/>
        <a:p>
          <a:r>
            <a:rPr lang="en-US" dirty="0"/>
            <a:t>Team - Operational</a:t>
          </a:r>
        </a:p>
      </dgm:t>
    </dgm:pt>
    <dgm:pt modelId="{6B171D35-6A96-4B4A-8DFA-F87021139E3E}" type="parTrans" cxnId="{FC21DE18-F5C8-D64A-96B7-85C6F4BD91F9}">
      <dgm:prSet/>
      <dgm:spPr/>
      <dgm:t>
        <a:bodyPr/>
        <a:lstStyle/>
        <a:p>
          <a:endParaRPr lang="en-US"/>
        </a:p>
      </dgm:t>
    </dgm:pt>
    <dgm:pt modelId="{A31EC95A-161A-DE4C-B95D-FEC71989FEDB}" type="sibTrans" cxnId="{FC21DE18-F5C8-D64A-96B7-85C6F4BD91F9}">
      <dgm:prSet/>
      <dgm:spPr/>
      <dgm:t>
        <a:bodyPr/>
        <a:lstStyle/>
        <a:p>
          <a:endParaRPr lang="en-US"/>
        </a:p>
      </dgm:t>
    </dgm:pt>
    <dgm:pt modelId="{4F1A221B-88BE-0249-8918-A9CE6808D9A5}" type="pres">
      <dgm:prSet presAssocID="{259BCC84-B7A4-634F-8258-3859411478BB}" presName="compositeShape" presStyleCnt="0">
        <dgm:presLayoutVars>
          <dgm:dir/>
          <dgm:resizeHandles/>
        </dgm:presLayoutVars>
      </dgm:prSet>
      <dgm:spPr/>
    </dgm:pt>
    <dgm:pt modelId="{9CA29329-264F-BC47-B45F-B7A5FFEC7BD6}" type="pres">
      <dgm:prSet presAssocID="{259BCC84-B7A4-634F-8258-3859411478BB}" presName="pyramid" presStyleLbl="node1" presStyleIdx="0" presStyleCnt="1" custScaleX="201279" custLinFactNeighborX="27667" custLinFactNeighborY="-273"/>
      <dgm:spPr/>
      <dgm:t>
        <a:bodyPr/>
        <a:lstStyle/>
        <a:p>
          <a:endParaRPr lang="en-US"/>
        </a:p>
      </dgm:t>
    </dgm:pt>
    <dgm:pt modelId="{AEFE2671-9C17-3448-9C89-DF03025AF90F}" type="pres">
      <dgm:prSet presAssocID="{259BCC84-B7A4-634F-8258-3859411478BB}" presName="theList" presStyleCnt="0"/>
      <dgm:spPr/>
    </dgm:pt>
    <dgm:pt modelId="{BC8054B7-FA2A-2E44-A703-786256063F01}" type="pres">
      <dgm:prSet presAssocID="{EFC6A043-813F-5040-9D92-2A48B52C609C}" presName="aNode" presStyleLbl="fgAcc1" presStyleIdx="0" presStyleCnt="3" custScaleX="347345" custLinFactY="2022" custLinFactNeighborX="-9796" custLinFactNeighborY="100000">
        <dgm:presLayoutVars>
          <dgm:bulletEnabled val="1"/>
        </dgm:presLayoutVars>
      </dgm:prSet>
      <dgm:spPr/>
      <dgm:t>
        <a:bodyPr/>
        <a:lstStyle/>
        <a:p>
          <a:endParaRPr lang="en-US"/>
        </a:p>
      </dgm:t>
    </dgm:pt>
    <dgm:pt modelId="{DB07FA66-22A4-3A48-B897-531E69D3EC6F}" type="pres">
      <dgm:prSet presAssocID="{EFC6A043-813F-5040-9D92-2A48B52C609C}" presName="aSpace" presStyleCnt="0"/>
      <dgm:spPr/>
    </dgm:pt>
    <dgm:pt modelId="{2052F6F1-A429-4248-BFA5-01E74268CDA0}" type="pres">
      <dgm:prSet presAssocID="{0738F118-6515-C841-9076-B78E23D8689B}" presName="aNode" presStyleLbl="fgAcc1" presStyleIdx="1" presStyleCnt="3" custScaleX="347345" custLinFactY="2022" custLinFactNeighborX="-9796" custLinFactNeighborY="100000">
        <dgm:presLayoutVars>
          <dgm:bulletEnabled val="1"/>
        </dgm:presLayoutVars>
      </dgm:prSet>
      <dgm:spPr/>
      <dgm:t>
        <a:bodyPr/>
        <a:lstStyle/>
        <a:p>
          <a:endParaRPr lang="en-US"/>
        </a:p>
      </dgm:t>
    </dgm:pt>
    <dgm:pt modelId="{3CF27F8F-A87F-A040-9A3A-39AC92126FCE}" type="pres">
      <dgm:prSet presAssocID="{0738F118-6515-C841-9076-B78E23D8689B}" presName="aSpace" presStyleCnt="0"/>
      <dgm:spPr/>
    </dgm:pt>
    <dgm:pt modelId="{AD2D35D8-E1B3-C140-9084-A303D6EAFD75}" type="pres">
      <dgm:prSet presAssocID="{510BCC14-8F4C-8F4D-8E6F-53894426C5B5}" presName="aNode" presStyleLbl="fgAcc1" presStyleIdx="2" presStyleCnt="3" custScaleX="347345" custLinFactY="2022" custLinFactNeighborX="-9796" custLinFactNeighborY="100000">
        <dgm:presLayoutVars>
          <dgm:bulletEnabled val="1"/>
        </dgm:presLayoutVars>
      </dgm:prSet>
      <dgm:spPr/>
      <dgm:t>
        <a:bodyPr/>
        <a:lstStyle/>
        <a:p>
          <a:endParaRPr lang="en-US"/>
        </a:p>
      </dgm:t>
    </dgm:pt>
    <dgm:pt modelId="{6D0C2BB0-C524-EA47-9B61-E644F55A5F8F}" type="pres">
      <dgm:prSet presAssocID="{510BCC14-8F4C-8F4D-8E6F-53894426C5B5}" presName="aSpace" presStyleCnt="0"/>
      <dgm:spPr/>
    </dgm:pt>
  </dgm:ptLst>
  <dgm:cxnLst>
    <dgm:cxn modelId="{DF5FBDC9-87D5-734F-94EF-08B986C2CABB}" srcId="{259BCC84-B7A4-634F-8258-3859411478BB}" destId="{EFC6A043-813F-5040-9D92-2A48B52C609C}" srcOrd="0" destOrd="0" parTransId="{EA5A41E9-7995-3B4C-AE31-FBBC2078AA25}" sibTransId="{9AEF33F2-9FD7-3843-9927-C3BDD6F65425}"/>
    <dgm:cxn modelId="{E4E9CE68-74A9-AE41-AD83-E915AECF2022}" srcId="{259BCC84-B7A4-634F-8258-3859411478BB}" destId="{0738F118-6515-C841-9076-B78E23D8689B}" srcOrd="1" destOrd="0" parTransId="{BE8F0BA2-6A25-7141-8513-4CD05D24ABEB}" sibTransId="{CA73B65E-37C0-5A4F-8367-8C592BF36C3B}"/>
    <dgm:cxn modelId="{3411BF87-7103-374D-9BE8-E7EAD937DFA5}" type="presOf" srcId="{510BCC14-8F4C-8F4D-8E6F-53894426C5B5}" destId="{AD2D35D8-E1B3-C140-9084-A303D6EAFD75}" srcOrd="0" destOrd="0" presId="urn:microsoft.com/office/officeart/2005/8/layout/pyramid2"/>
    <dgm:cxn modelId="{ED956E63-B30F-0D4C-B18C-A8E2C09004E4}" type="presOf" srcId="{0738F118-6515-C841-9076-B78E23D8689B}" destId="{2052F6F1-A429-4248-BFA5-01E74268CDA0}" srcOrd="0" destOrd="0" presId="urn:microsoft.com/office/officeart/2005/8/layout/pyramid2"/>
    <dgm:cxn modelId="{BA6D5AE4-15CB-EC4C-8B8B-CA5006377CB6}" type="presOf" srcId="{259BCC84-B7A4-634F-8258-3859411478BB}" destId="{4F1A221B-88BE-0249-8918-A9CE6808D9A5}" srcOrd="0" destOrd="0" presId="urn:microsoft.com/office/officeart/2005/8/layout/pyramid2"/>
    <dgm:cxn modelId="{83494288-1A1B-6740-B1DB-F3DD681AAA32}" type="presOf" srcId="{EFC6A043-813F-5040-9D92-2A48B52C609C}" destId="{BC8054B7-FA2A-2E44-A703-786256063F01}" srcOrd="0" destOrd="0" presId="urn:microsoft.com/office/officeart/2005/8/layout/pyramid2"/>
    <dgm:cxn modelId="{FC21DE18-F5C8-D64A-96B7-85C6F4BD91F9}" srcId="{259BCC84-B7A4-634F-8258-3859411478BB}" destId="{510BCC14-8F4C-8F4D-8E6F-53894426C5B5}" srcOrd="2" destOrd="0" parTransId="{6B171D35-6A96-4B4A-8DFA-F87021139E3E}" sibTransId="{A31EC95A-161A-DE4C-B95D-FEC71989FEDB}"/>
    <dgm:cxn modelId="{60535BF3-324D-D14F-802D-6FE889E16490}" type="presParOf" srcId="{4F1A221B-88BE-0249-8918-A9CE6808D9A5}" destId="{9CA29329-264F-BC47-B45F-B7A5FFEC7BD6}" srcOrd="0" destOrd="0" presId="urn:microsoft.com/office/officeart/2005/8/layout/pyramid2"/>
    <dgm:cxn modelId="{0D86C45B-8D38-614F-B0A1-FC8E76FDF2CA}" type="presParOf" srcId="{4F1A221B-88BE-0249-8918-A9CE6808D9A5}" destId="{AEFE2671-9C17-3448-9C89-DF03025AF90F}" srcOrd="1" destOrd="0" presId="urn:microsoft.com/office/officeart/2005/8/layout/pyramid2"/>
    <dgm:cxn modelId="{86E981B1-ED81-314A-86C4-A93B95FD8754}" type="presParOf" srcId="{AEFE2671-9C17-3448-9C89-DF03025AF90F}" destId="{BC8054B7-FA2A-2E44-A703-786256063F01}" srcOrd="0" destOrd="0" presId="urn:microsoft.com/office/officeart/2005/8/layout/pyramid2"/>
    <dgm:cxn modelId="{8FBB7F50-E593-D443-AB4D-5456C8D2663E}" type="presParOf" srcId="{AEFE2671-9C17-3448-9C89-DF03025AF90F}" destId="{DB07FA66-22A4-3A48-B897-531E69D3EC6F}" srcOrd="1" destOrd="0" presId="urn:microsoft.com/office/officeart/2005/8/layout/pyramid2"/>
    <dgm:cxn modelId="{F9C65A10-ADD8-474D-A547-373EC6B276BF}" type="presParOf" srcId="{AEFE2671-9C17-3448-9C89-DF03025AF90F}" destId="{2052F6F1-A429-4248-BFA5-01E74268CDA0}" srcOrd="2" destOrd="0" presId="urn:microsoft.com/office/officeart/2005/8/layout/pyramid2"/>
    <dgm:cxn modelId="{DE1A9365-0395-9849-A4BF-E43F622DB933}" type="presParOf" srcId="{AEFE2671-9C17-3448-9C89-DF03025AF90F}" destId="{3CF27F8F-A87F-A040-9A3A-39AC92126FCE}" srcOrd="3" destOrd="0" presId="urn:microsoft.com/office/officeart/2005/8/layout/pyramid2"/>
    <dgm:cxn modelId="{F1DEE1CB-28C2-7C44-AC86-265D82BDF075}" type="presParOf" srcId="{AEFE2671-9C17-3448-9C89-DF03025AF90F}" destId="{AD2D35D8-E1B3-C140-9084-A303D6EAFD75}" srcOrd="4" destOrd="0" presId="urn:microsoft.com/office/officeart/2005/8/layout/pyramid2"/>
    <dgm:cxn modelId="{57184908-1D44-9D44-948A-1F7FAF2C1FE0}" type="presParOf" srcId="{AEFE2671-9C17-3448-9C89-DF03025AF90F}" destId="{6D0C2BB0-C524-EA47-9B61-E644F55A5F8F}" srcOrd="5" destOrd="0" presId="urn:microsoft.com/office/officeart/2005/8/layout/pyramid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59BCC84-B7A4-634F-8258-3859411478BB}" type="doc">
      <dgm:prSet loTypeId="urn:microsoft.com/office/officeart/2005/8/layout/pyramid2" loCatId="" qsTypeId="urn:microsoft.com/office/officeart/2005/8/quickstyle/simple5" qsCatId="simple" csTypeId="urn:microsoft.com/office/officeart/2005/8/colors/accent1_2" csCatId="accent1" phldr="1"/>
      <dgm:spPr/>
    </dgm:pt>
    <dgm:pt modelId="{EFC6A043-813F-5040-9D92-2A48B52C609C}">
      <dgm:prSet phldrT="[Text]"/>
      <dgm:spPr/>
      <dgm:t>
        <a:bodyPr/>
        <a:lstStyle/>
        <a:p>
          <a:r>
            <a:rPr lang="en-US" dirty="0"/>
            <a:t>CEO - Strategic</a:t>
          </a:r>
        </a:p>
      </dgm:t>
    </dgm:pt>
    <dgm:pt modelId="{EA5A41E9-7995-3B4C-AE31-FBBC2078AA25}" type="parTrans" cxnId="{DF5FBDC9-87D5-734F-94EF-08B986C2CABB}">
      <dgm:prSet/>
      <dgm:spPr/>
      <dgm:t>
        <a:bodyPr/>
        <a:lstStyle/>
        <a:p>
          <a:endParaRPr lang="en-US"/>
        </a:p>
      </dgm:t>
    </dgm:pt>
    <dgm:pt modelId="{9AEF33F2-9FD7-3843-9927-C3BDD6F65425}" type="sibTrans" cxnId="{DF5FBDC9-87D5-734F-94EF-08B986C2CABB}">
      <dgm:prSet/>
      <dgm:spPr/>
      <dgm:t>
        <a:bodyPr/>
        <a:lstStyle/>
        <a:p>
          <a:endParaRPr lang="en-US"/>
        </a:p>
      </dgm:t>
    </dgm:pt>
    <dgm:pt modelId="{0738F118-6515-C841-9076-B78E23D8689B}">
      <dgm:prSet phldrT="[Text]"/>
      <dgm:spPr/>
      <dgm:t>
        <a:bodyPr/>
        <a:lstStyle/>
        <a:p>
          <a:r>
            <a:rPr lang="en-US" dirty="0"/>
            <a:t>Manager - Tactical</a:t>
          </a:r>
        </a:p>
      </dgm:t>
    </dgm:pt>
    <dgm:pt modelId="{BE8F0BA2-6A25-7141-8513-4CD05D24ABEB}" type="parTrans" cxnId="{E4E9CE68-74A9-AE41-AD83-E915AECF2022}">
      <dgm:prSet/>
      <dgm:spPr/>
      <dgm:t>
        <a:bodyPr/>
        <a:lstStyle/>
        <a:p>
          <a:endParaRPr lang="en-US"/>
        </a:p>
      </dgm:t>
    </dgm:pt>
    <dgm:pt modelId="{CA73B65E-37C0-5A4F-8367-8C592BF36C3B}" type="sibTrans" cxnId="{E4E9CE68-74A9-AE41-AD83-E915AECF2022}">
      <dgm:prSet/>
      <dgm:spPr/>
      <dgm:t>
        <a:bodyPr/>
        <a:lstStyle/>
        <a:p>
          <a:endParaRPr lang="en-US"/>
        </a:p>
      </dgm:t>
    </dgm:pt>
    <dgm:pt modelId="{510BCC14-8F4C-8F4D-8E6F-53894426C5B5}">
      <dgm:prSet phldrT="[Text]"/>
      <dgm:spPr/>
      <dgm:t>
        <a:bodyPr/>
        <a:lstStyle/>
        <a:p>
          <a:r>
            <a:rPr lang="en-US" dirty="0"/>
            <a:t>Team - Operational</a:t>
          </a:r>
        </a:p>
      </dgm:t>
    </dgm:pt>
    <dgm:pt modelId="{6B171D35-6A96-4B4A-8DFA-F87021139E3E}" type="parTrans" cxnId="{FC21DE18-F5C8-D64A-96B7-85C6F4BD91F9}">
      <dgm:prSet/>
      <dgm:spPr/>
      <dgm:t>
        <a:bodyPr/>
        <a:lstStyle/>
        <a:p>
          <a:endParaRPr lang="en-US"/>
        </a:p>
      </dgm:t>
    </dgm:pt>
    <dgm:pt modelId="{A31EC95A-161A-DE4C-B95D-FEC71989FEDB}" type="sibTrans" cxnId="{FC21DE18-F5C8-D64A-96B7-85C6F4BD91F9}">
      <dgm:prSet/>
      <dgm:spPr/>
      <dgm:t>
        <a:bodyPr/>
        <a:lstStyle/>
        <a:p>
          <a:endParaRPr lang="en-US"/>
        </a:p>
      </dgm:t>
    </dgm:pt>
    <dgm:pt modelId="{4F1A221B-88BE-0249-8918-A9CE6808D9A5}" type="pres">
      <dgm:prSet presAssocID="{259BCC84-B7A4-634F-8258-3859411478BB}" presName="compositeShape" presStyleCnt="0">
        <dgm:presLayoutVars>
          <dgm:dir/>
          <dgm:resizeHandles/>
        </dgm:presLayoutVars>
      </dgm:prSet>
      <dgm:spPr/>
    </dgm:pt>
    <dgm:pt modelId="{9CA29329-264F-BC47-B45F-B7A5FFEC7BD6}" type="pres">
      <dgm:prSet presAssocID="{259BCC84-B7A4-634F-8258-3859411478BB}" presName="pyramid" presStyleLbl="node1" presStyleIdx="0" presStyleCnt="1" custScaleX="201279"/>
      <dgm:spPr/>
    </dgm:pt>
    <dgm:pt modelId="{AEFE2671-9C17-3448-9C89-DF03025AF90F}" type="pres">
      <dgm:prSet presAssocID="{259BCC84-B7A4-634F-8258-3859411478BB}" presName="theList" presStyleCnt="0"/>
      <dgm:spPr/>
    </dgm:pt>
    <dgm:pt modelId="{BC8054B7-FA2A-2E44-A703-786256063F01}" type="pres">
      <dgm:prSet presAssocID="{EFC6A043-813F-5040-9D92-2A48B52C609C}" presName="aNode" presStyleLbl="fgAcc1" presStyleIdx="0" presStyleCnt="3" custScaleX="93747" custLinFactX="-99097" custLinFactY="3174" custLinFactNeighborX="-100000" custLinFactNeighborY="100000">
        <dgm:presLayoutVars>
          <dgm:bulletEnabled val="1"/>
        </dgm:presLayoutVars>
      </dgm:prSet>
      <dgm:spPr/>
      <dgm:t>
        <a:bodyPr/>
        <a:lstStyle/>
        <a:p>
          <a:endParaRPr lang="en-US"/>
        </a:p>
      </dgm:t>
    </dgm:pt>
    <dgm:pt modelId="{DB07FA66-22A4-3A48-B897-531E69D3EC6F}" type="pres">
      <dgm:prSet presAssocID="{EFC6A043-813F-5040-9D92-2A48B52C609C}" presName="aSpace" presStyleCnt="0"/>
      <dgm:spPr/>
    </dgm:pt>
    <dgm:pt modelId="{2052F6F1-A429-4248-BFA5-01E74268CDA0}" type="pres">
      <dgm:prSet presAssocID="{0738F118-6515-C841-9076-B78E23D8689B}" presName="aNode" presStyleLbl="fgAcc1" presStyleIdx="1" presStyleCnt="3" custScaleX="93747" custLinFactX="-99097" custLinFactY="3174" custLinFactNeighborX="-100000" custLinFactNeighborY="100000">
        <dgm:presLayoutVars>
          <dgm:bulletEnabled val="1"/>
        </dgm:presLayoutVars>
      </dgm:prSet>
      <dgm:spPr/>
      <dgm:t>
        <a:bodyPr/>
        <a:lstStyle/>
        <a:p>
          <a:endParaRPr lang="en-US"/>
        </a:p>
      </dgm:t>
    </dgm:pt>
    <dgm:pt modelId="{3CF27F8F-A87F-A040-9A3A-39AC92126FCE}" type="pres">
      <dgm:prSet presAssocID="{0738F118-6515-C841-9076-B78E23D8689B}" presName="aSpace" presStyleCnt="0"/>
      <dgm:spPr/>
    </dgm:pt>
    <dgm:pt modelId="{AD2D35D8-E1B3-C140-9084-A303D6EAFD75}" type="pres">
      <dgm:prSet presAssocID="{510BCC14-8F4C-8F4D-8E6F-53894426C5B5}" presName="aNode" presStyleLbl="fgAcc1" presStyleIdx="2" presStyleCnt="3" custScaleX="93747" custLinFactX="-99097" custLinFactY="3174" custLinFactNeighborX="-100000" custLinFactNeighborY="100000">
        <dgm:presLayoutVars>
          <dgm:bulletEnabled val="1"/>
        </dgm:presLayoutVars>
      </dgm:prSet>
      <dgm:spPr/>
      <dgm:t>
        <a:bodyPr/>
        <a:lstStyle/>
        <a:p>
          <a:endParaRPr lang="en-US"/>
        </a:p>
      </dgm:t>
    </dgm:pt>
    <dgm:pt modelId="{6D0C2BB0-C524-EA47-9B61-E644F55A5F8F}" type="pres">
      <dgm:prSet presAssocID="{510BCC14-8F4C-8F4D-8E6F-53894426C5B5}" presName="aSpace" presStyleCnt="0"/>
      <dgm:spPr/>
    </dgm:pt>
  </dgm:ptLst>
  <dgm:cxnLst>
    <dgm:cxn modelId="{DF5FBDC9-87D5-734F-94EF-08B986C2CABB}" srcId="{259BCC84-B7A4-634F-8258-3859411478BB}" destId="{EFC6A043-813F-5040-9D92-2A48B52C609C}" srcOrd="0" destOrd="0" parTransId="{EA5A41E9-7995-3B4C-AE31-FBBC2078AA25}" sibTransId="{9AEF33F2-9FD7-3843-9927-C3BDD6F65425}"/>
    <dgm:cxn modelId="{497C2662-3AB5-5241-B889-66F0AA1A9370}" type="presOf" srcId="{0738F118-6515-C841-9076-B78E23D8689B}" destId="{2052F6F1-A429-4248-BFA5-01E74268CDA0}" srcOrd="0" destOrd="0" presId="urn:microsoft.com/office/officeart/2005/8/layout/pyramid2"/>
    <dgm:cxn modelId="{C2FCE585-5A5D-7D45-89F3-9D69762809AF}" type="presOf" srcId="{259BCC84-B7A4-634F-8258-3859411478BB}" destId="{4F1A221B-88BE-0249-8918-A9CE6808D9A5}" srcOrd="0" destOrd="0" presId="urn:microsoft.com/office/officeart/2005/8/layout/pyramid2"/>
    <dgm:cxn modelId="{E4E9CE68-74A9-AE41-AD83-E915AECF2022}" srcId="{259BCC84-B7A4-634F-8258-3859411478BB}" destId="{0738F118-6515-C841-9076-B78E23D8689B}" srcOrd="1" destOrd="0" parTransId="{BE8F0BA2-6A25-7141-8513-4CD05D24ABEB}" sibTransId="{CA73B65E-37C0-5A4F-8367-8C592BF36C3B}"/>
    <dgm:cxn modelId="{05F85ABF-2567-244D-A689-6997B49D7DAA}" type="presOf" srcId="{EFC6A043-813F-5040-9D92-2A48B52C609C}" destId="{BC8054B7-FA2A-2E44-A703-786256063F01}" srcOrd="0" destOrd="0" presId="urn:microsoft.com/office/officeart/2005/8/layout/pyramid2"/>
    <dgm:cxn modelId="{FC21DE18-F5C8-D64A-96B7-85C6F4BD91F9}" srcId="{259BCC84-B7A4-634F-8258-3859411478BB}" destId="{510BCC14-8F4C-8F4D-8E6F-53894426C5B5}" srcOrd="2" destOrd="0" parTransId="{6B171D35-6A96-4B4A-8DFA-F87021139E3E}" sibTransId="{A31EC95A-161A-DE4C-B95D-FEC71989FEDB}"/>
    <dgm:cxn modelId="{28288411-087F-3D4F-A990-675C95818C3A}" type="presOf" srcId="{510BCC14-8F4C-8F4D-8E6F-53894426C5B5}" destId="{AD2D35D8-E1B3-C140-9084-A303D6EAFD75}" srcOrd="0" destOrd="0" presId="urn:microsoft.com/office/officeart/2005/8/layout/pyramid2"/>
    <dgm:cxn modelId="{2D9BF4B6-8CAD-8E42-A782-DF41ADB881BF}" type="presParOf" srcId="{4F1A221B-88BE-0249-8918-A9CE6808D9A5}" destId="{9CA29329-264F-BC47-B45F-B7A5FFEC7BD6}" srcOrd="0" destOrd="0" presId="urn:microsoft.com/office/officeart/2005/8/layout/pyramid2"/>
    <dgm:cxn modelId="{EA796891-D228-D548-9B8C-D7C706136988}" type="presParOf" srcId="{4F1A221B-88BE-0249-8918-A9CE6808D9A5}" destId="{AEFE2671-9C17-3448-9C89-DF03025AF90F}" srcOrd="1" destOrd="0" presId="urn:microsoft.com/office/officeart/2005/8/layout/pyramid2"/>
    <dgm:cxn modelId="{3E0EEDD2-E74F-9043-A688-054752E8AF77}" type="presParOf" srcId="{AEFE2671-9C17-3448-9C89-DF03025AF90F}" destId="{BC8054B7-FA2A-2E44-A703-786256063F01}" srcOrd="0" destOrd="0" presId="urn:microsoft.com/office/officeart/2005/8/layout/pyramid2"/>
    <dgm:cxn modelId="{9FED1E02-C209-A645-914F-E6C192C64415}" type="presParOf" srcId="{AEFE2671-9C17-3448-9C89-DF03025AF90F}" destId="{DB07FA66-22A4-3A48-B897-531E69D3EC6F}" srcOrd="1" destOrd="0" presId="urn:microsoft.com/office/officeart/2005/8/layout/pyramid2"/>
    <dgm:cxn modelId="{77E12D0B-938F-DD43-840E-8F91059629A4}" type="presParOf" srcId="{AEFE2671-9C17-3448-9C89-DF03025AF90F}" destId="{2052F6F1-A429-4248-BFA5-01E74268CDA0}" srcOrd="2" destOrd="0" presId="urn:microsoft.com/office/officeart/2005/8/layout/pyramid2"/>
    <dgm:cxn modelId="{258164E5-A425-3F4A-88F9-79B10BD13DF3}" type="presParOf" srcId="{AEFE2671-9C17-3448-9C89-DF03025AF90F}" destId="{3CF27F8F-A87F-A040-9A3A-39AC92126FCE}" srcOrd="3" destOrd="0" presId="urn:microsoft.com/office/officeart/2005/8/layout/pyramid2"/>
    <dgm:cxn modelId="{38B973FB-8982-5341-B569-FE9F14877ACD}" type="presParOf" srcId="{AEFE2671-9C17-3448-9C89-DF03025AF90F}" destId="{AD2D35D8-E1B3-C140-9084-A303D6EAFD75}" srcOrd="4" destOrd="0" presId="urn:microsoft.com/office/officeart/2005/8/layout/pyramid2"/>
    <dgm:cxn modelId="{0076D9FD-E711-5D4D-956A-44FC82F9C027}" type="presParOf" srcId="{AEFE2671-9C17-3448-9C89-DF03025AF90F}" destId="{6D0C2BB0-C524-EA47-9B61-E644F55A5F8F}" srcOrd="5" destOrd="0" presId="urn:microsoft.com/office/officeart/2005/8/layout/pyramid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layout2.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defTabSz="1306221" fontAlgn="auto">
              <a:spcBef>
                <a:spcPts val="0"/>
              </a:spcBef>
              <a:spcAft>
                <a:spcPts val="0"/>
              </a:spcAft>
              <a:defRPr sz="1200" dirty="0">
                <a:latin typeface="BentonSans Book"/>
                <a:ea typeface="+mn-ea"/>
                <a:cs typeface="+mn-cs"/>
              </a:defRPr>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defTabSz="1306221" fontAlgn="auto">
              <a:spcBef>
                <a:spcPts val="0"/>
              </a:spcBef>
              <a:spcAft>
                <a:spcPts val="0"/>
              </a:spcAft>
              <a:defRPr sz="1200" smtClean="0">
                <a:latin typeface="BentonSans Book"/>
                <a:ea typeface="+mn-ea"/>
                <a:cs typeface="+mn-cs"/>
              </a:defRPr>
            </a:lvl1pPr>
          </a:lstStyle>
          <a:p>
            <a:pPr>
              <a:defRPr/>
            </a:pPr>
            <a:fld id="{85591767-110F-A243-83F9-36645DAA76CB}" type="datetime1">
              <a:rPr lang="en-US"/>
              <a:pPr>
                <a:defRPr/>
              </a:pPr>
              <a:t>8/1/2017</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defTabSz="1306221" fontAlgn="auto">
              <a:spcBef>
                <a:spcPts val="0"/>
              </a:spcBef>
              <a:spcAft>
                <a:spcPts val="0"/>
              </a:spcAft>
              <a:defRPr sz="1200" dirty="0">
                <a:latin typeface="BentonSans Book"/>
                <a:ea typeface="+mn-ea"/>
                <a:cs typeface="+mn-cs"/>
              </a:defRPr>
            </a:lvl1pPr>
          </a:lstStyle>
          <a:p>
            <a:pPr>
              <a:defRPr/>
            </a:pP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defTabSz="1306221" fontAlgn="auto">
              <a:spcBef>
                <a:spcPts val="0"/>
              </a:spcBef>
              <a:spcAft>
                <a:spcPts val="0"/>
              </a:spcAft>
              <a:defRPr sz="1200" smtClean="0">
                <a:latin typeface="BentonSans Book"/>
                <a:ea typeface="+mn-ea"/>
                <a:cs typeface="+mn-cs"/>
              </a:defRPr>
            </a:lvl1pPr>
          </a:lstStyle>
          <a:p>
            <a:pPr>
              <a:defRPr/>
            </a:pPr>
            <a:fld id="{183AF4F7-31B0-B643-9B95-E1F087EE11A4}" type="slidenum">
              <a:rPr lang="en-US"/>
              <a:pPr>
                <a:defRPr/>
              </a:pPr>
              <a:t>‹#›</a:t>
            </a:fld>
            <a:endParaRPr lang="en-US" dirty="0"/>
          </a:p>
        </p:txBody>
      </p:sp>
    </p:spTree>
    <p:extLst>
      <p:ext uri="{BB962C8B-B14F-4D97-AF65-F5344CB8AC3E}">
        <p14:creationId xmlns:p14="http://schemas.microsoft.com/office/powerpoint/2010/main" val="3535541040"/>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defTabSz="1306221" fontAlgn="auto">
              <a:spcBef>
                <a:spcPts val="0"/>
              </a:spcBef>
              <a:spcAft>
                <a:spcPts val="0"/>
              </a:spcAft>
              <a:defRPr sz="1200" dirty="0">
                <a:latin typeface="BentonSans Book"/>
                <a:ea typeface="+mn-ea"/>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defTabSz="1306221" fontAlgn="auto">
              <a:spcBef>
                <a:spcPts val="0"/>
              </a:spcBef>
              <a:spcAft>
                <a:spcPts val="0"/>
              </a:spcAft>
              <a:defRPr sz="1200" smtClean="0">
                <a:latin typeface="BentonSans Book"/>
                <a:ea typeface="+mn-ea"/>
                <a:cs typeface="+mn-cs"/>
              </a:defRPr>
            </a:lvl1pPr>
          </a:lstStyle>
          <a:p>
            <a:pPr>
              <a:defRPr/>
            </a:pPr>
            <a:fld id="{7850FBDF-363D-BA4E-BF53-7E974FE76827}" type="datetime1">
              <a:rPr lang="en-US"/>
              <a:pPr>
                <a:defRPr/>
              </a:pPr>
              <a:t>8/1/2017</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defTabSz="1306221" fontAlgn="auto">
              <a:spcBef>
                <a:spcPts val="0"/>
              </a:spcBef>
              <a:spcAft>
                <a:spcPts val="0"/>
              </a:spcAft>
              <a:defRPr sz="1200" dirty="0">
                <a:latin typeface="BentonSans Book"/>
                <a:ea typeface="+mn-ea"/>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defTabSz="1306221" fontAlgn="auto">
              <a:spcBef>
                <a:spcPts val="0"/>
              </a:spcBef>
              <a:spcAft>
                <a:spcPts val="0"/>
              </a:spcAft>
              <a:defRPr sz="1200" smtClean="0">
                <a:latin typeface="BentonSans Book"/>
                <a:ea typeface="+mn-ea"/>
                <a:cs typeface="+mn-cs"/>
              </a:defRPr>
            </a:lvl1pPr>
          </a:lstStyle>
          <a:p>
            <a:pPr>
              <a:defRPr/>
            </a:pPr>
            <a:fld id="{BE318CCB-9EB4-A04E-B82B-4EF927884A69}" type="slidenum">
              <a:rPr lang="en-US"/>
              <a:pPr>
                <a:defRPr/>
              </a:pPr>
              <a:t>‹#›</a:t>
            </a:fld>
            <a:endParaRPr lang="en-US" dirty="0"/>
          </a:p>
        </p:txBody>
      </p:sp>
    </p:spTree>
    <p:extLst>
      <p:ext uri="{BB962C8B-B14F-4D97-AF65-F5344CB8AC3E}">
        <p14:creationId xmlns:p14="http://schemas.microsoft.com/office/powerpoint/2010/main" val="1518684071"/>
      </p:ext>
    </p:extLst>
  </p:cSld>
  <p:clrMap bg1="lt1" tx1="dk1" bg2="lt2" tx2="dk2" accent1="accent1" accent2="accent2" accent3="accent3" accent4="accent4" accent5="accent5" accent6="accent6" hlink="hlink" folHlink="folHlink"/>
  <p:hf sldNum="0" hdr="0" ftr="0" dt="0"/>
  <p:notesStyle>
    <a:lvl1pPr algn="l" defTabSz="1304925" rtl="0" fontAlgn="base">
      <a:spcBef>
        <a:spcPct val="30000"/>
      </a:spcBef>
      <a:spcAft>
        <a:spcPct val="0"/>
      </a:spcAft>
      <a:defRPr kern="1200">
        <a:solidFill>
          <a:schemeClr val="tx1"/>
        </a:solidFill>
        <a:latin typeface="BentonSans Book"/>
        <a:ea typeface="ＭＳ Ｐゴシック" charset="0"/>
        <a:cs typeface="ＭＳ Ｐゴシック" charset="0"/>
      </a:defRPr>
    </a:lvl1pPr>
    <a:lvl2pPr marL="652463" algn="l" defTabSz="1304925" rtl="0" fontAlgn="base">
      <a:spcBef>
        <a:spcPct val="30000"/>
      </a:spcBef>
      <a:spcAft>
        <a:spcPct val="0"/>
      </a:spcAft>
      <a:defRPr kern="1200">
        <a:solidFill>
          <a:schemeClr val="tx1"/>
        </a:solidFill>
        <a:latin typeface="BentonSans Book"/>
        <a:ea typeface="ＭＳ Ｐゴシック" charset="0"/>
        <a:cs typeface="+mn-cs"/>
      </a:defRPr>
    </a:lvl2pPr>
    <a:lvl3pPr marL="1304925" algn="l" defTabSz="1304925" rtl="0" fontAlgn="base">
      <a:spcBef>
        <a:spcPct val="30000"/>
      </a:spcBef>
      <a:spcAft>
        <a:spcPct val="0"/>
      </a:spcAft>
      <a:defRPr kern="1200">
        <a:solidFill>
          <a:schemeClr val="tx1"/>
        </a:solidFill>
        <a:latin typeface="BentonSans Book"/>
        <a:ea typeface="ＭＳ Ｐゴシック" charset="0"/>
        <a:cs typeface="+mn-cs"/>
      </a:defRPr>
    </a:lvl3pPr>
    <a:lvl4pPr marL="1958975" algn="l" defTabSz="1304925" rtl="0" fontAlgn="base">
      <a:spcBef>
        <a:spcPct val="30000"/>
      </a:spcBef>
      <a:spcAft>
        <a:spcPct val="0"/>
      </a:spcAft>
      <a:defRPr kern="1200">
        <a:solidFill>
          <a:schemeClr val="tx1"/>
        </a:solidFill>
        <a:latin typeface="BentonSans Book"/>
        <a:ea typeface="ＭＳ Ｐゴシック" charset="0"/>
        <a:cs typeface="+mn-cs"/>
      </a:defRPr>
    </a:lvl4pPr>
    <a:lvl5pPr marL="2611438" algn="l" defTabSz="1304925" rtl="0" fontAlgn="base">
      <a:spcBef>
        <a:spcPct val="30000"/>
      </a:spcBef>
      <a:spcAft>
        <a:spcPct val="0"/>
      </a:spcAft>
      <a:defRPr kern="1200">
        <a:solidFill>
          <a:schemeClr val="tx1"/>
        </a:solidFill>
        <a:latin typeface="BentonSans Book"/>
        <a:ea typeface="ＭＳ Ｐゴシック" charset="0"/>
        <a:cs typeface="+mn-cs"/>
      </a:defRPr>
    </a:lvl5pPr>
    <a:lvl6pPr marL="3265550" algn="l" defTabSz="1306221" rtl="0" eaLnBrk="1" latinLnBrk="0" hangingPunct="1">
      <a:defRPr sz="1800" kern="1200">
        <a:solidFill>
          <a:schemeClr val="tx1"/>
        </a:solidFill>
        <a:latin typeface="+mn-lt"/>
        <a:ea typeface="+mn-ea"/>
        <a:cs typeface="+mn-cs"/>
      </a:defRPr>
    </a:lvl6pPr>
    <a:lvl7pPr marL="3918661" algn="l" defTabSz="1306221" rtl="0" eaLnBrk="1" latinLnBrk="0" hangingPunct="1">
      <a:defRPr sz="1800" kern="1200">
        <a:solidFill>
          <a:schemeClr val="tx1"/>
        </a:solidFill>
        <a:latin typeface="+mn-lt"/>
        <a:ea typeface="+mn-ea"/>
        <a:cs typeface="+mn-cs"/>
      </a:defRPr>
    </a:lvl7pPr>
    <a:lvl8pPr marL="4571771" algn="l" defTabSz="1306221" rtl="0" eaLnBrk="1" latinLnBrk="0" hangingPunct="1">
      <a:defRPr sz="1800" kern="1200">
        <a:solidFill>
          <a:schemeClr val="tx1"/>
        </a:solidFill>
        <a:latin typeface="+mn-lt"/>
        <a:ea typeface="+mn-ea"/>
        <a:cs typeface="+mn-cs"/>
      </a:defRPr>
    </a:lvl8pPr>
    <a:lvl9pPr marL="5224882" algn="l" defTabSz="1306221" rtl="0" eaLnBrk="1" latinLnBrk="0" hangingPunct="1">
      <a:defRPr sz="18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36866"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dirty="0">
                <a:latin typeface="BentonSans Book" charset="0"/>
              </a:rPr>
              <a:t>Title Slide</a:t>
            </a:r>
          </a:p>
        </p:txBody>
      </p:sp>
    </p:spTree>
    <p:extLst>
      <p:ext uri="{BB962C8B-B14F-4D97-AF65-F5344CB8AC3E}">
        <p14:creationId xmlns:p14="http://schemas.microsoft.com/office/powerpoint/2010/main" val="29659451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the top we see KPIs that relate</a:t>
            </a:r>
            <a:r>
              <a:rPr lang="en-US" baseline="0" dirty="0" smtClean="0"/>
              <a:t> to the organization’s topline or maybe enterprise risk. In the middle, Division performance and at the bottom the team KPIs. Each team may have a different objective, for example Sales Activity vs. Loyalty and Retention or Revenue and Profit. It is important to understand the audience, at whatever level of the organization, so that the information can be tailored to that audience.</a:t>
            </a:r>
            <a:endParaRPr lang="en-US" dirty="0"/>
          </a:p>
        </p:txBody>
      </p:sp>
      <p:sp>
        <p:nvSpPr>
          <p:cNvPr id="4" name="Slide Number Placeholder 3"/>
          <p:cNvSpPr>
            <a:spLocks noGrp="1"/>
          </p:cNvSpPr>
          <p:nvPr>
            <p:ph type="sldNum" sz="quarter" idx="10"/>
          </p:nvPr>
        </p:nvSpPr>
        <p:spPr/>
        <p:txBody>
          <a:bodyPr/>
          <a:lstStyle/>
          <a:p>
            <a:fld id="{24744A4C-63D0-4F2A-84AF-0761A0B78579}" type="slidenum">
              <a:rPr lang="en-US" smtClean="0"/>
              <a:pPr/>
              <a:t>13</a:t>
            </a:fld>
            <a:endParaRPr lang="en-US"/>
          </a:p>
        </p:txBody>
      </p:sp>
    </p:spTree>
    <p:extLst>
      <p:ext uri="{BB962C8B-B14F-4D97-AF65-F5344CB8AC3E}">
        <p14:creationId xmlns:p14="http://schemas.microsoft.com/office/powerpoint/2010/main" val="29072508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learned in module 1 how the mind perceives information. Gradient colors and background colors can affect the way we perceive color. 3D effects can hide or even distort the data. Simple changes can have a dramatic impact.</a:t>
            </a:r>
            <a:endParaRPr lang="en-US" dirty="0"/>
          </a:p>
        </p:txBody>
      </p:sp>
    </p:spTree>
    <p:extLst>
      <p:ext uri="{BB962C8B-B14F-4D97-AF65-F5344CB8AC3E}">
        <p14:creationId xmlns:p14="http://schemas.microsoft.com/office/powerpoint/2010/main" val="31915429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Compare that dashboard to this one, which removes the gradient colors</a:t>
            </a:r>
            <a:r>
              <a:rPr lang="en-US" baseline="0" dirty="0" smtClean="0"/>
              <a:t> and 3D effects and changed a few colors. The other graphing elements are basically the same.</a:t>
            </a:r>
          </a:p>
          <a:p>
            <a:endParaRPr lang="en-US" baseline="0" dirty="0" smtClean="0"/>
          </a:p>
          <a:p>
            <a:r>
              <a:rPr lang="en-US" baseline="0" dirty="0" smtClean="0"/>
              <a:t>[class discussion]</a:t>
            </a:r>
          </a:p>
          <a:p>
            <a:r>
              <a:rPr lang="en-US" baseline="0" dirty="0" smtClean="0"/>
              <a:t>This example was created in 2002. What additional changes could we make today to improve this even more?</a:t>
            </a:r>
          </a:p>
          <a:p>
            <a:endParaRPr lang="en-US" dirty="0"/>
          </a:p>
        </p:txBody>
      </p:sp>
    </p:spTree>
    <p:extLst>
      <p:ext uri="{BB962C8B-B14F-4D97-AF65-F5344CB8AC3E}">
        <p14:creationId xmlns:p14="http://schemas.microsoft.com/office/powerpoint/2010/main" val="26234444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Rectangle 1"/>
          <p:cNvSpPr>
            <a:spLocks noGrp="1" noRot="1" noChangeAspect="1" noChangeArrowheads="1"/>
          </p:cNvSpPr>
          <p:nvPr>
            <p:ph type="sldImg"/>
          </p:nvPr>
        </p:nvSpPr>
        <p:spPr>
          <a:solidFill>
            <a:srgbClr val="FFFFFF"/>
          </a:solidFill>
          <a:ln/>
        </p:spPr>
      </p:sp>
      <p:sp>
        <p:nvSpPr>
          <p:cNvPr id="81922" name="Rectangle 2"/>
          <p:cNvSpPr>
            <a:spLocks noGrp="1" noChangeArrowheads="1"/>
          </p:cNvSpPr>
          <p:nvPr>
            <p:ph type="body" idx="1"/>
          </p:nvPr>
        </p:nvSpPr>
        <p:spPr>
          <a:ln/>
        </p:spPr>
        <p:txBody>
          <a:bodyPr/>
          <a:lstStyle/>
          <a:p>
            <a:pPr eaLnBrk="1" hangingPunct="1">
              <a:defRPr/>
            </a:pPr>
            <a:r>
              <a:rPr lang="en-US" sz="2200" dirty="0" smtClean="0">
                <a:latin typeface="Lucida Grande" charset="0"/>
                <a:cs typeface="Lucida Grande" charset="0"/>
                <a:sym typeface="Lucida Grande" charset="0"/>
              </a:rPr>
              <a:t>Some</a:t>
            </a:r>
            <a:r>
              <a:rPr lang="en-US" sz="2200" baseline="0" dirty="0" smtClean="0">
                <a:latin typeface="Lucida Grande" charset="0"/>
                <a:cs typeface="Lucida Grande" charset="0"/>
                <a:sym typeface="Lucida Grande" charset="0"/>
              </a:rPr>
              <a:t> software tools offer tools like Gauges, which take up lots of space and limit the view of the data. For example, if the gauge goes from 0 to 100% then it’s bounded. What happens if the performance exceeds 100%? It also makes comparing the data across gauges very difficult.</a:t>
            </a:r>
            <a:endParaRPr lang="en-US" sz="2200" dirty="0">
              <a:latin typeface="Lucida Grande" charset="0"/>
              <a:cs typeface="Lucida Grande" charset="0"/>
              <a:sym typeface="Lucida Grande" charset="0"/>
            </a:endParaRPr>
          </a:p>
        </p:txBody>
      </p:sp>
    </p:spTree>
    <p:extLst>
      <p:ext uri="{BB962C8B-B14F-4D97-AF65-F5344CB8AC3E}">
        <p14:creationId xmlns:p14="http://schemas.microsoft.com/office/powerpoint/2010/main" val="39566357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Rectangle 1"/>
          <p:cNvSpPr>
            <a:spLocks noGrp="1" noRot="1" noChangeAspect="1" noChangeArrowheads="1"/>
          </p:cNvSpPr>
          <p:nvPr>
            <p:ph type="sldImg"/>
          </p:nvPr>
        </p:nvSpPr>
        <p:spPr>
          <a:solidFill>
            <a:srgbClr val="FFFFFF"/>
          </a:solidFill>
          <a:ln/>
        </p:spPr>
      </p:sp>
      <p:sp>
        <p:nvSpPr>
          <p:cNvPr id="86018" name="Rectangle 2"/>
          <p:cNvSpPr>
            <a:spLocks noGrp="1" noChangeArrowheads="1"/>
          </p:cNvSpPr>
          <p:nvPr>
            <p:ph type="body" idx="1"/>
          </p:nvPr>
        </p:nvSpPr>
        <p:spPr>
          <a:ln/>
        </p:spPr>
        <p:txBody>
          <a:bodyPr/>
          <a:lstStyle/>
          <a:p>
            <a:pPr eaLnBrk="1" hangingPunct="1">
              <a:defRPr/>
            </a:pPr>
            <a:r>
              <a:rPr lang="en-US" sz="2200" dirty="0" smtClean="0">
                <a:latin typeface="Lucida Grande" charset="0"/>
                <a:cs typeface="Lucida Grande" charset="0"/>
                <a:sym typeface="Lucida Grande" charset="0"/>
              </a:rPr>
              <a:t>Compare to the CIO dashboard from</a:t>
            </a:r>
            <a:r>
              <a:rPr lang="en-US" sz="2200" baseline="0" dirty="0" smtClean="0">
                <a:latin typeface="Lucida Grande" charset="0"/>
                <a:cs typeface="Lucida Grande" charset="0"/>
                <a:sym typeface="Lucida Grande" charset="0"/>
              </a:rPr>
              <a:t> </a:t>
            </a:r>
            <a:r>
              <a:rPr lang="en-US" sz="2200" b="0" i="1" baseline="0" dirty="0" smtClean="0">
                <a:latin typeface="Lucida Grande" charset="0"/>
                <a:cs typeface="Lucida Grande" charset="0"/>
                <a:sym typeface="Lucida Grande" charset="0"/>
              </a:rPr>
              <a:t>Information Dashboard Design </a:t>
            </a:r>
            <a:r>
              <a:rPr lang="en-US" sz="2200" baseline="0" dirty="0" smtClean="0">
                <a:latin typeface="Lucida Grande" charset="0"/>
                <a:cs typeface="Lucida Grande" charset="0"/>
                <a:sym typeface="Lucida Grande" charset="0"/>
              </a:rPr>
              <a:t>by Stephen Few. </a:t>
            </a:r>
            <a:endParaRPr lang="en-US" sz="2200" dirty="0">
              <a:latin typeface="Lucida Grande" charset="0"/>
              <a:cs typeface="Lucida Grande" charset="0"/>
              <a:sym typeface="Lucida Grande" charset="0"/>
            </a:endParaRPr>
          </a:p>
        </p:txBody>
      </p:sp>
    </p:spTree>
    <p:extLst>
      <p:ext uri="{BB962C8B-B14F-4D97-AF65-F5344CB8AC3E}">
        <p14:creationId xmlns:p14="http://schemas.microsoft.com/office/powerpoint/2010/main" val="10958559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Rectangle 1"/>
          <p:cNvSpPr>
            <a:spLocks noGrp="1" noRot="1" noChangeAspect="1" noChangeArrowheads="1"/>
          </p:cNvSpPr>
          <p:nvPr>
            <p:ph type="sldImg"/>
          </p:nvPr>
        </p:nvSpPr>
        <p:spPr>
          <a:solidFill>
            <a:srgbClr val="FFFFFF"/>
          </a:solidFill>
          <a:ln/>
        </p:spPr>
      </p:sp>
      <p:sp>
        <p:nvSpPr>
          <p:cNvPr id="86018" name="Rectangle 2"/>
          <p:cNvSpPr>
            <a:spLocks noGrp="1" noChangeArrowheads="1"/>
          </p:cNvSpPr>
          <p:nvPr>
            <p:ph type="body" idx="1"/>
          </p:nvPr>
        </p:nvSpPr>
        <p:spPr>
          <a:ln/>
        </p:spPr>
        <p:txBody>
          <a:bodyPr/>
          <a:lstStyle/>
          <a:p>
            <a:pPr eaLnBrk="1" hangingPunct="1">
              <a:defRPr/>
            </a:pPr>
            <a:r>
              <a:rPr lang="en-US" sz="2200" dirty="0" smtClean="0">
                <a:latin typeface="Lucida Grande" charset="0"/>
                <a:cs typeface="Lucida Grande" charset="0"/>
                <a:sym typeface="Lucida Grande" charset="0"/>
              </a:rPr>
              <a:t>The gauges, which are often very large on dashboards,</a:t>
            </a:r>
            <a:r>
              <a:rPr lang="en-US" sz="2200" baseline="0" dirty="0" smtClean="0">
                <a:latin typeface="Lucida Grande" charset="0"/>
                <a:cs typeface="Lucida Grande" charset="0"/>
                <a:sym typeface="Lucida Grande" charset="0"/>
              </a:rPr>
              <a:t> take up a large portion of the dashboard for a single </a:t>
            </a:r>
            <a:r>
              <a:rPr lang="en-US" sz="2200" baseline="0" dirty="0" err="1" smtClean="0">
                <a:latin typeface="Lucida Grande" charset="0"/>
                <a:cs typeface="Lucida Grande" charset="0"/>
                <a:sym typeface="Lucida Grande" charset="0"/>
              </a:rPr>
              <a:t>KPI</a:t>
            </a:r>
            <a:r>
              <a:rPr lang="en-US" sz="2200" baseline="0" dirty="0" smtClean="0">
                <a:latin typeface="Lucida Grande" charset="0"/>
                <a:cs typeface="Lucida Grande" charset="0"/>
                <a:sym typeface="Lucida Grande" charset="0"/>
              </a:rPr>
              <a:t>. We can build dashboards that are much more effective without the use of these glitzy tools.</a:t>
            </a:r>
            <a:endParaRPr lang="en-US" sz="2200" dirty="0">
              <a:latin typeface="Lucida Grande" charset="0"/>
              <a:cs typeface="Lucida Grande" charset="0"/>
              <a:sym typeface="Lucida Grande" charset="0"/>
            </a:endParaRPr>
          </a:p>
        </p:txBody>
      </p:sp>
    </p:spTree>
    <p:extLst>
      <p:ext uri="{BB962C8B-B14F-4D97-AF65-F5344CB8AC3E}">
        <p14:creationId xmlns:p14="http://schemas.microsoft.com/office/powerpoint/2010/main" val="17800758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Rectangle 1"/>
          <p:cNvSpPr>
            <a:spLocks noGrp="1" noRot="1" noChangeAspect="1" noChangeArrowheads="1"/>
          </p:cNvSpPr>
          <p:nvPr>
            <p:ph type="sldImg"/>
          </p:nvPr>
        </p:nvSpPr>
        <p:spPr>
          <a:solidFill>
            <a:srgbClr val="FFFFFF"/>
          </a:solidFill>
          <a:ln/>
        </p:spPr>
      </p:sp>
      <p:sp>
        <p:nvSpPr>
          <p:cNvPr id="86018" name="Rectangle 2"/>
          <p:cNvSpPr>
            <a:spLocks noGrp="1" noChangeArrowheads="1"/>
          </p:cNvSpPr>
          <p:nvPr>
            <p:ph type="body" idx="1"/>
          </p:nvPr>
        </p:nvSpPr>
        <p:spPr>
          <a:ln/>
        </p:spPr>
        <p:txBody>
          <a:bodyPr/>
          <a:lstStyle/>
          <a:p>
            <a:pPr eaLnBrk="1" hangingPunct="1">
              <a:defRPr/>
            </a:pPr>
            <a:r>
              <a:rPr lang="en-US" sz="2200" dirty="0" smtClean="0">
                <a:latin typeface="Lucida Grande" charset="0"/>
                <a:cs typeface="Lucida Grande" charset="0"/>
                <a:sym typeface="Lucida Grande" charset="0"/>
              </a:rPr>
              <a:t>Slides duplicated to</a:t>
            </a:r>
            <a:r>
              <a:rPr lang="en-US" sz="2200" baseline="0" dirty="0" smtClean="0">
                <a:latin typeface="Lucida Grande" charset="0"/>
                <a:cs typeface="Lucida Grande" charset="0"/>
                <a:sym typeface="Lucida Grande" charset="0"/>
              </a:rPr>
              <a:t> </a:t>
            </a:r>
            <a:r>
              <a:rPr lang="en-US" sz="2200" dirty="0" smtClean="0">
                <a:latin typeface="Lucida Grande" charset="0"/>
                <a:cs typeface="Lucida Grande" charset="0"/>
                <a:sym typeface="Lucida Grande" charset="0"/>
              </a:rPr>
              <a:t>show with/without gauge again.</a:t>
            </a:r>
            <a:endParaRPr lang="en-US" sz="2200" dirty="0">
              <a:latin typeface="Lucida Grande" charset="0"/>
              <a:cs typeface="Lucida Grande" charset="0"/>
              <a:sym typeface="Lucida Grande" charset="0"/>
            </a:endParaRPr>
          </a:p>
        </p:txBody>
      </p:sp>
    </p:spTree>
    <p:extLst>
      <p:ext uri="{BB962C8B-B14F-4D97-AF65-F5344CB8AC3E}">
        <p14:creationId xmlns:p14="http://schemas.microsoft.com/office/powerpoint/2010/main" val="13247149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Rectangle 1"/>
          <p:cNvSpPr>
            <a:spLocks noGrp="1" noRot="1" noChangeAspect="1" noChangeArrowheads="1"/>
          </p:cNvSpPr>
          <p:nvPr>
            <p:ph type="sldImg"/>
          </p:nvPr>
        </p:nvSpPr>
        <p:spPr>
          <a:solidFill>
            <a:srgbClr val="FFFFFF"/>
          </a:solidFill>
          <a:ln/>
        </p:spPr>
      </p:sp>
      <p:sp>
        <p:nvSpPr>
          <p:cNvPr id="86018" name="Rectangle 2"/>
          <p:cNvSpPr>
            <a:spLocks noGrp="1" noChangeArrowheads="1"/>
          </p:cNvSpPr>
          <p:nvPr>
            <p:ph type="body" idx="1"/>
          </p:nvPr>
        </p:nvSpPr>
        <p:spPr>
          <a:ln/>
        </p:spPr>
        <p:txBody>
          <a:bodyPr/>
          <a:lstStyle/>
          <a:p>
            <a:pPr marL="0" marR="0" indent="0" algn="l" defTabSz="1304925" rtl="0" eaLnBrk="1" fontAlgn="base" latinLnBrk="0" hangingPunct="1">
              <a:lnSpc>
                <a:spcPct val="100000"/>
              </a:lnSpc>
              <a:spcBef>
                <a:spcPct val="30000"/>
              </a:spcBef>
              <a:spcAft>
                <a:spcPct val="0"/>
              </a:spcAft>
              <a:buClrTx/>
              <a:buSzTx/>
              <a:buFontTx/>
              <a:buNone/>
              <a:tabLst/>
              <a:defRPr/>
            </a:pPr>
            <a:r>
              <a:rPr lang="en-US" sz="2200" dirty="0" smtClean="0">
                <a:latin typeface="Lucida Grande" charset="0"/>
                <a:cs typeface="Lucida Grande" charset="0"/>
                <a:sym typeface="Lucida Grande" charset="0"/>
              </a:rPr>
              <a:t>Slides duplicated to</a:t>
            </a:r>
            <a:r>
              <a:rPr lang="en-US" sz="2200" baseline="0" dirty="0" smtClean="0">
                <a:latin typeface="Lucida Grande" charset="0"/>
                <a:cs typeface="Lucida Grande" charset="0"/>
                <a:sym typeface="Lucida Grande" charset="0"/>
              </a:rPr>
              <a:t> </a:t>
            </a:r>
            <a:r>
              <a:rPr lang="en-US" sz="2200" dirty="0" smtClean="0">
                <a:latin typeface="Lucida Grande" charset="0"/>
                <a:cs typeface="Lucida Grande" charset="0"/>
                <a:sym typeface="Lucida Grande" charset="0"/>
              </a:rPr>
              <a:t>show with/without gauge again.</a:t>
            </a:r>
          </a:p>
          <a:p>
            <a:pPr eaLnBrk="1" hangingPunct="1">
              <a:defRPr/>
            </a:pPr>
            <a:endParaRPr lang="en-US" sz="2200" dirty="0">
              <a:latin typeface="Lucida Grande" charset="0"/>
              <a:cs typeface="Lucida Grande" charset="0"/>
              <a:sym typeface="Lucida Grande" charset="0"/>
            </a:endParaRPr>
          </a:p>
        </p:txBody>
      </p:sp>
    </p:spTree>
    <p:extLst>
      <p:ext uri="{BB962C8B-B14F-4D97-AF65-F5344CB8AC3E}">
        <p14:creationId xmlns:p14="http://schemas.microsoft.com/office/powerpoint/2010/main" val="17732644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Rectangle 1"/>
          <p:cNvSpPr>
            <a:spLocks noGrp="1" noRot="1" noChangeAspect="1" noChangeArrowheads="1"/>
          </p:cNvSpPr>
          <p:nvPr>
            <p:ph type="sldImg"/>
          </p:nvPr>
        </p:nvSpPr>
        <p:spPr>
          <a:solidFill>
            <a:srgbClr val="FFFFFF"/>
          </a:solidFill>
          <a:ln/>
        </p:spPr>
      </p:sp>
      <p:sp>
        <p:nvSpPr>
          <p:cNvPr id="73730" name="Rectangle 2"/>
          <p:cNvSpPr>
            <a:spLocks noGrp="1" noChangeArrowheads="1"/>
          </p:cNvSpPr>
          <p:nvPr>
            <p:ph type="body" idx="1"/>
          </p:nvPr>
        </p:nvSpPr>
        <p:spPr>
          <a:ln/>
        </p:spPr>
        <p:txBody>
          <a:bodyPr/>
          <a:lstStyle/>
          <a:p>
            <a:pPr eaLnBrk="1" hangingPunct="1">
              <a:defRPr/>
            </a:pPr>
            <a:r>
              <a:rPr lang="en-US" sz="2200" dirty="0">
                <a:latin typeface="Lucida Grande" charset="0"/>
                <a:cs typeface="Lucida Grande" charset="0"/>
                <a:sym typeface="Lucida Grande" charset="0"/>
              </a:rPr>
              <a:t>Not going to look at all graph types, just the main ones.</a:t>
            </a:r>
          </a:p>
        </p:txBody>
      </p:sp>
    </p:spTree>
    <p:extLst>
      <p:ext uri="{BB962C8B-B14F-4D97-AF65-F5344CB8AC3E}">
        <p14:creationId xmlns:p14="http://schemas.microsoft.com/office/powerpoint/2010/main" val="26265128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622606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Rectangle 1"/>
          <p:cNvSpPr>
            <a:spLocks noGrp="1" noRot="1" noChangeAspect="1" noChangeArrowheads="1"/>
          </p:cNvSpPr>
          <p:nvPr>
            <p:ph type="sldImg"/>
          </p:nvPr>
        </p:nvSpPr>
        <p:spPr>
          <a:solidFill>
            <a:srgbClr val="FFFFFF"/>
          </a:solidFill>
          <a:ln/>
        </p:spPr>
      </p:sp>
      <p:sp>
        <p:nvSpPr>
          <p:cNvPr id="73730" name="Rectangle 2"/>
          <p:cNvSpPr>
            <a:spLocks noGrp="1" noChangeArrowheads="1"/>
          </p:cNvSpPr>
          <p:nvPr>
            <p:ph type="body" idx="1"/>
          </p:nvPr>
        </p:nvSpPr>
        <p:spPr>
          <a:ln/>
        </p:spPr>
        <p:txBody>
          <a:bodyPr/>
          <a:lstStyle/>
          <a:p>
            <a:pPr eaLnBrk="1" hangingPunct="1">
              <a:defRPr/>
            </a:pPr>
            <a:endParaRPr lang="en-US" sz="2200" dirty="0">
              <a:latin typeface="Lucida Grande" charset="0"/>
              <a:cs typeface="Lucida Grande" charset="0"/>
              <a:sym typeface="Lucida Grande" charset="0"/>
            </a:endParaRPr>
          </a:p>
        </p:txBody>
      </p:sp>
    </p:spTree>
    <p:extLst>
      <p:ext uri="{BB962C8B-B14F-4D97-AF65-F5344CB8AC3E}">
        <p14:creationId xmlns:p14="http://schemas.microsoft.com/office/powerpoint/2010/main" val="24656609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a sales team</a:t>
            </a:r>
            <a:r>
              <a:rPr lang="en-US" baseline="0" dirty="0" smtClean="0"/>
              <a:t> dashboard from Stephen </a:t>
            </a:r>
            <a:r>
              <a:rPr lang="en-US" baseline="0" dirty="0" err="1" smtClean="0"/>
              <a:t>Few’s</a:t>
            </a:r>
            <a:r>
              <a:rPr lang="en-US" baseline="0" dirty="0" smtClean="0"/>
              <a:t> book, Information Dashboard Design. Let’s see how it does with the emphasis guidelines.</a:t>
            </a:r>
            <a:endParaRPr lang="en-US" dirty="0"/>
          </a:p>
        </p:txBody>
      </p:sp>
    </p:spTree>
    <p:extLst>
      <p:ext uri="{BB962C8B-B14F-4D97-AF65-F5344CB8AC3E}">
        <p14:creationId xmlns:p14="http://schemas.microsoft.com/office/powerpoint/2010/main" val="42911082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It’s not a perfect</a:t>
            </a:r>
            <a:r>
              <a:rPr lang="en-US" baseline="0" dirty="0" smtClean="0"/>
              <a:t> quadrant, but it works pretty well. The most important information about overall rep performance is in the top left quadrant.</a:t>
            </a:r>
            <a:endParaRPr lang="en-US" dirty="0"/>
          </a:p>
        </p:txBody>
      </p:sp>
    </p:spTree>
    <p:extLst>
      <p:ext uri="{BB962C8B-B14F-4D97-AF65-F5344CB8AC3E}">
        <p14:creationId xmlns:p14="http://schemas.microsoft.com/office/powerpoint/2010/main" val="231161731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Rectangle 1"/>
          <p:cNvSpPr>
            <a:spLocks noGrp="1" noRot="1" noChangeAspect="1" noChangeArrowheads="1"/>
          </p:cNvSpPr>
          <p:nvPr>
            <p:ph type="sldImg"/>
          </p:nvPr>
        </p:nvSpPr>
        <p:spPr>
          <a:solidFill>
            <a:srgbClr val="FFFFFF"/>
          </a:solidFill>
          <a:ln/>
        </p:spPr>
      </p:sp>
      <p:sp>
        <p:nvSpPr>
          <p:cNvPr id="86018" name="Rectangle 2"/>
          <p:cNvSpPr>
            <a:spLocks noGrp="1" noChangeArrowheads="1"/>
          </p:cNvSpPr>
          <p:nvPr>
            <p:ph type="body" idx="1"/>
          </p:nvPr>
        </p:nvSpPr>
        <p:spPr>
          <a:ln/>
        </p:spPr>
        <p:txBody>
          <a:bodyPr/>
          <a:lstStyle/>
          <a:p>
            <a:pPr eaLnBrk="1" hangingPunct="1">
              <a:defRPr/>
            </a:pPr>
            <a:r>
              <a:rPr lang="en-US" sz="2200" dirty="0" smtClean="0">
                <a:latin typeface="Lucida Grande" charset="0"/>
                <a:cs typeface="Lucida Grande" charset="0"/>
                <a:sym typeface="Lucida Grande" charset="0"/>
              </a:rPr>
              <a:t>Here is a CIO dashboard,</a:t>
            </a:r>
            <a:r>
              <a:rPr lang="en-US" sz="2200" baseline="0" dirty="0" smtClean="0">
                <a:latin typeface="Lucida Grande" charset="0"/>
                <a:cs typeface="Lucida Grande" charset="0"/>
                <a:sym typeface="Lucida Grande" charset="0"/>
              </a:rPr>
              <a:t> also from Stephen </a:t>
            </a:r>
            <a:r>
              <a:rPr lang="en-US" sz="2200" baseline="0" dirty="0" err="1" smtClean="0">
                <a:latin typeface="Lucida Grande" charset="0"/>
                <a:cs typeface="Lucida Grande" charset="0"/>
                <a:sym typeface="Lucida Grande" charset="0"/>
              </a:rPr>
              <a:t>Few’s</a:t>
            </a:r>
            <a:r>
              <a:rPr lang="en-US" sz="2200" baseline="0" dirty="0" smtClean="0">
                <a:latin typeface="Lucida Grande" charset="0"/>
                <a:cs typeface="Lucida Grande" charset="0"/>
                <a:sym typeface="Lucida Grande" charset="0"/>
              </a:rPr>
              <a:t> book. Let’s see how this one does with the quadrant grid.</a:t>
            </a:r>
            <a:endParaRPr lang="en-US" sz="2200" dirty="0">
              <a:latin typeface="Lucida Grande" charset="0"/>
              <a:cs typeface="Lucida Grande" charset="0"/>
              <a:sym typeface="Lucida Grande" charset="0"/>
            </a:endParaRPr>
          </a:p>
        </p:txBody>
      </p:sp>
    </p:spTree>
    <p:extLst>
      <p:ext uri="{BB962C8B-B14F-4D97-AF65-F5344CB8AC3E}">
        <p14:creationId xmlns:p14="http://schemas.microsoft.com/office/powerpoint/2010/main" val="149361208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Rectangle 1"/>
          <p:cNvSpPr>
            <a:spLocks noGrp="1" noRot="1" noChangeAspect="1" noChangeArrowheads="1"/>
          </p:cNvSpPr>
          <p:nvPr>
            <p:ph type="sldImg"/>
          </p:nvPr>
        </p:nvSpPr>
        <p:spPr>
          <a:solidFill>
            <a:srgbClr val="FFFFFF"/>
          </a:solidFill>
          <a:ln/>
        </p:spPr>
      </p:sp>
      <p:sp>
        <p:nvSpPr>
          <p:cNvPr id="86018" name="Rectangle 2"/>
          <p:cNvSpPr>
            <a:spLocks noGrp="1" noChangeArrowheads="1"/>
          </p:cNvSpPr>
          <p:nvPr>
            <p:ph type="body" idx="1"/>
          </p:nvPr>
        </p:nvSpPr>
        <p:spPr>
          <a:ln/>
        </p:spPr>
        <p:txBody>
          <a:bodyPr/>
          <a:lstStyle/>
          <a:p>
            <a:pPr eaLnBrk="1" hangingPunct="1">
              <a:defRPr/>
            </a:pPr>
            <a:r>
              <a:rPr lang="en-US" sz="2200" dirty="0" smtClean="0">
                <a:latin typeface="Lucida Grande" charset="0"/>
                <a:cs typeface="Lucida Grande" charset="0"/>
                <a:sym typeface="Lucida Grande" charset="0"/>
              </a:rPr>
              <a:t>This one lines up perfectly. In the top left corner</a:t>
            </a:r>
            <a:r>
              <a:rPr lang="en-US" sz="2200" baseline="0" dirty="0" smtClean="0">
                <a:latin typeface="Lucida Grande" charset="0"/>
                <a:cs typeface="Lucida Grande" charset="0"/>
                <a:sym typeface="Lucida Grande" charset="0"/>
              </a:rPr>
              <a:t> we see the most critical information, “System Availability”, which as a CIO would certainly be the most important thing to monitor. Are the systems up and running?  The least important information are the project status updates. The neutral areas are filled with non-system metrics and overall monthly network traffic.</a:t>
            </a:r>
            <a:endParaRPr lang="en-US" sz="2200" dirty="0">
              <a:latin typeface="Lucida Grande" charset="0"/>
              <a:cs typeface="Lucida Grande" charset="0"/>
              <a:sym typeface="Lucida Grande" charset="0"/>
            </a:endParaRPr>
          </a:p>
        </p:txBody>
      </p:sp>
    </p:spTree>
    <p:extLst>
      <p:ext uri="{BB962C8B-B14F-4D97-AF65-F5344CB8AC3E}">
        <p14:creationId xmlns:p14="http://schemas.microsoft.com/office/powerpoint/2010/main" val="206457824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is the Web Analytics Dashboard from </a:t>
            </a:r>
            <a:r>
              <a:rPr lang="en-US" i="1" dirty="0" smtClean="0"/>
              <a:t>The Big Book of Dashboards.</a:t>
            </a:r>
            <a:endParaRPr lang="en-US" i="1" dirty="0"/>
          </a:p>
        </p:txBody>
      </p:sp>
    </p:spTree>
    <p:extLst>
      <p:ext uri="{BB962C8B-B14F-4D97-AF65-F5344CB8AC3E}">
        <p14:creationId xmlns:p14="http://schemas.microsoft.com/office/powerpoint/2010/main" val="286171947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304925" rtl="0" eaLnBrk="1" fontAlgn="base" latinLnBrk="0" hangingPunct="1">
              <a:lnSpc>
                <a:spcPct val="100000"/>
              </a:lnSpc>
              <a:spcBef>
                <a:spcPct val="30000"/>
              </a:spcBef>
              <a:spcAft>
                <a:spcPct val="0"/>
              </a:spcAft>
              <a:buClrTx/>
              <a:buSzTx/>
              <a:buFontTx/>
              <a:buNone/>
              <a:tabLst/>
              <a:defRPr/>
            </a:pPr>
            <a:r>
              <a:rPr lang="en-US" i="0" baseline="0" dirty="0" smtClean="0"/>
              <a:t>This dashboard is not perfectly aligned to a  four quadrants, but the big numbers are on the top left and the map is on the bottom right.</a:t>
            </a:r>
            <a:endParaRPr lang="en-US" baseline="0" dirty="0" smtClean="0"/>
          </a:p>
          <a:p>
            <a:endParaRPr lang="en-US" i="1" dirty="0"/>
          </a:p>
        </p:txBody>
      </p:sp>
    </p:spTree>
    <p:extLst>
      <p:ext uri="{BB962C8B-B14F-4D97-AF65-F5344CB8AC3E}">
        <p14:creationId xmlns:p14="http://schemas.microsoft.com/office/powerpoint/2010/main" val="53015188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the</a:t>
            </a:r>
            <a:r>
              <a:rPr lang="en-US" baseline="0" dirty="0" smtClean="0"/>
              <a:t> Complaints Dashboard from </a:t>
            </a:r>
            <a:r>
              <a:rPr lang="en-US" i="1" baseline="0" dirty="0" smtClean="0"/>
              <a:t>The Big Book of Dashboards.</a:t>
            </a:r>
            <a:endParaRPr lang="en-US" dirty="0"/>
          </a:p>
        </p:txBody>
      </p:sp>
    </p:spTree>
    <p:extLst>
      <p:ext uri="{BB962C8B-B14F-4D97-AF65-F5344CB8AC3E}">
        <p14:creationId xmlns:p14="http://schemas.microsoft.com/office/powerpoint/2010/main" val="160270355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You’ll notice</a:t>
            </a:r>
            <a:r>
              <a:rPr lang="en-US" baseline="0" dirty="0" smtClean="0"/>
              <a:t> that it’s designed to a four quadrant grid, but the top section is a little taller than the bottom section.</a:t>
            </a:r>
            <a:endParaRPr lang="en-US" dirty="0"/>
          </a:p>
        </p:txBody>
      </p:sp>
    </p:spTree>
    <p:extLst>
      <p:ext uri="{BB962C8B-B14F-4D97-AF65-F5344CB8AC3E}">
        <p14:creationId xmlns:p14="http://schemas.microsoft.com/office/powerpoint/2010/main" val="55322072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2016, Tableau Software began</a:t>
            </a:r>
            <a:r>
              <a:rPr lang="en-US" baseline="0" dirty="0" smtClean="0"/>
              <a:t> working on a research around eye tracking. At the 2016 Tableau Conference in Austin, TX, they set up this eye tracking system in one of their demo labs. Attendees could come in to the lab and sit at a station to look at dashboards. As their eyes looked over a number of different dashboards, the results could be seen on another screen. Tableau has not published any findings yet, but this is a fascinating area of research in data visualization. It will be exciting to see what can be learned from this as the research progresses.</a:t>
            </a:r>
            <a:endParaRPr lang="en-US" dirty="0"/>
          </a:p>
        </p:txBody>
      </p:sp>
    </p:spTree>
    <p:extLst>
      <p:ext uri="{BB962C8B-B14F-4D97-AF65-F5344CB8AC3E}">
        <p14:creationId xmlns:p14="http://schemas.microsoft.com/office/powerpoint/2010/main" val="4029502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Web Analytics Dashboard from </a:t>
            </a:r>
            <a:r>
              <a:rPr lang="en-US" i="1" dirty="0" smtClean="0"/>
              <a:t>The Big Book of </a:t>
            </a:r>
            <a:r>
              <a:rPr lang="en-US" i="0" dirty="0" smtClean="0"/>
              <a:t>Dashboards</a:t>
            </a:r>
            <a:r>
              <a:rPr lang="en-US" i="0" baseline="0" dirty="0" smtClean="0"/>
              <a:t> is one of the dashboards that is being studied by Tableau as part of their eye tracking research.</a:t>
            </a:r>
            <a:endParaRPr lang="en-US" i="1" dirty="0"/>
          </a:p>
        </p:txBody>
      </p:sp>
    </p:spTree>
    <p:extLst>
      <p:ext uri="{BB962C8B-B14F-4D97-AF65-F5344CB8AC3E}">
        <p14:creationId xmlns:p14="http://schemas.microsoft.com/office/powerpoint/2010/main" val="32294760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Rectangle 1"/>
          <p:cNvSpPr>
            <a:spLocks noGrp="1" noRot="1" noChangeAspect="1" noChangeArrowheads="1"/>
          </p:cNvSpPr>
          <p:nvPr>
            <p:ph type="sldImg"/>
          </p:nvPr>
        </p:nvSpPr>
        <p:spPr>
          <a:solidFill>
            <a:srgbClr val="FFFFFF"/>
          </a:solidFill>
          <a:ln/>
        </p:spPr>
      </p:sp>
      <p:sp>
        <p:nvSpPr>
          <p:cNvPr id="77826" name="Rectangle 2"/>
          <p:cNvSpPr>
            <a:spLocks noGrp="1" noChangeArrowheads="1"/>
          </p:cNvSpPr>
          <p:nvPr>
            <p:ph type="body" idx="1"/>
          </p:nvPr>
        </p:nvSpPr>
        <p:spPr>
          <a:ln/>
        </p:spPr>
        <p:txBody>
          <a:bodyPr/>
          <a:lstStyle/>
          <a:p>
            <a:pPr eaLnBrk="1" hangingPunct="1">
              <a:defRPr/>
            </a:pPr>
            <a:endParaRPr lang="en-US" sz="2200" dirty="0">
              <a:latin typeface="Lucida Grande" charset="0"/>
              <a:cs typeface="Lucida Grande" charset="0"/>
              <a:sym typeface="Lucida Grande" charset="0"/>
            </a:endParaRPr>
          </a:p>
        </p:txBody>
      </p:sp>
    </p:spTree>
    <p:extLst>
      <p:ext uri="{BB962C8B-B14F-4D97-AF65-F5344CB8AC3E}">
        <p14:creationId xmlns:p14="http://schemas.microsoft.com/office/powerpoint/2010/main" val="237418759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What’s interesting in</a:t>
            </a:r>
            <a:r>
              <a:rPr lang="en-US" baseline="0" dirty="0" smtClean="0"/>
              <a:t> this one is that there is balance in this design. The bottom left-hand corner is catching the eye, but the end result of this dashboard is the evenness as the eyes scan the dashboard.</a:t>
            </a:r>
            <a:endParaRPr lang="en-US" dirty="0"/>
          </a:p>
        </p:txBody>
      </p:sp>
    </p:spTree>
    <p:extLst>
      <p:ext uri="{BB962C8B-B14F-4D97-AF65-F5344CB8AC3E}">
        <p14:creationId xmlns:p14="http://schemas.microsoft.com/office/powerpoint/2010/main" val="140973068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is another example from </a:t>
            </a:r>
            <a:r>
              <a:rPr lang="en-US" i="1" dirty="0" smtClean="0"/>
              <a:t>The Big Book of Dashboards</a:t>
            </a:r>
            <a:r>
              <a:rPr lang="en-US" i="0" dirty="0" smtClean="0"/>
              <a:t>. This Agency Utilization dashboards has large numbers across</a:t>
            </a:r>
            <a:r>
              <a:rPr lang="en-US" i="0" baseline="0" dirty="0" smtClean="0"/>
              <a:t> the top of the dashboard. It’s designed to a grid, but is not in the traditional four quadrant design. Let’s see what the readers' eye do on this one.</a:t>
            </a:r>
            <a:endParaRPr lang="en-US" dirty="0"/>
          </a:p>
        </p:txBody>
      </p:sp>
    </p:spTree>
    <p:extLst>
      <p:ext uri="{BB962C8B-B14F-4D97-AF65-F5344CB8AC3E}">
        <p14:creationId xmlns:p14="http://schemas.microsoft.com/office/powerpoint/2010/main" val="5375094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Notice that the big numbers catch the attention across the top, as does the color of the stacked area chart in the bottom</a:t>
            </a:r>
            <a:r>
              <a:rPr lang="en-US" baseline="0" dirty="0" smtClean="0"/>
              <a:t> right-hand corner.</a:t>
            </a:r>
            <a:endParaRPr lang="en-US" dirty="0"/>
          </a:p>
        </p:txBody>
      </p:sp>
    </p:spTree>
    <p:extLst>
      <p:ext uri="{BB962C8B-B14F-4D97-AF65-F5344CB8AC3E}">
        <p14:creationId xmlns:p14="http://schemas.microsoft.com/office/powerpoint/2010/main" val="194104975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Rectangle 1"/>
          <p:cNvSpPr>
            <a:spLocks noGrp="1" noRot="1" noChangeAspect="1" noChangeArrowheads="1"/>
          </p:cNvSpPr>
          <p:nvPr>
            <p:ph type="sldImg"/>
          </p:nvPr>
        </p:nvSpPr>
        <p:spPr>
          <a:solidFill>
            <a:srgbClr val="FFFFFF"/>
          </a:solidFill>
          <a:ln/>
        </p:spPr>
      </p:sp>
      <p:sp>
        <p:nvSpPr>
          <p:cNvPr id="73730" name="Rectangle 2"/>
          <p:cNvSpPr>
            <a:spLocks noGrp="1" noChangeArrowheads="1"/>
          </p:cNvSpPr>
          <p:nvPr>
            <p:ph type="body" idx="1"/>
          </p:nvPr>
        </p:nvSpPr>
        <p:spPr>
          <a:ln/>
        </p:spPr>
        <p:txBody>
          <a:bodyPr/>
          <a:lstStyle/>
          <a:p>
            <a:pPr eaLnBrk="1" hangingPunct="1">
              <a:defRPr/>
            </a:pPr>
            <a:endParaRPr lang="en-US" sz="2200" dirty="0">
              <a:latin typeface="Lucida Grande" charset="0"/>
              <a:cs typeface="Lucida Grande" charset="0"/>
              <a:sym typeface="Lucida Grande" charset="0"/>
            </a:endParaRPr>
          </a:p>
        </p:txBody>
      </p:sp>
    </p:spTree>
    <p:extLst>
      <p:ext uri="{BB962C8B-B14F-4D97-AF65-F5344CB8AC3E}">
        <p14:creationId xmlns:p14="http://schemas.microsoft.com/office/powerpoint/2010/main" val="379875059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Rectangle 1"/>
          <p:cNvSpPr>
            <a:spLocks noGrp="1" noRot="1" noChangeAspect="1" noChangeArrowheads="1"/>
          </p:cNvSpPr>
          <p:nvPr>
            <p:ph type="sldImg"/>
          </p:nvPr>
        </p:nvSpPr>
        <p:spPr>
          <a:solidFill>
            <a:srgbClr val="FFFFFF"/>
          </a:solidFill>
          <a:ln/>
        </p:spPr>
      </p:sp>
      <p:sp>
        <p:nvSpPr>
          <p:cNvPr id="75778" name="Rectangle 2"/>
          <p:cNvSpPr>
            <a:spLocks noGrp="1" noChangeArrowheads="1"/>
          </p:cNvSpPr>
          <p:nvPr>
            <p:ph type="body" idx="1"/>
          </p:nvPr>
        </p:nvSpPr>
        <p:spPr>
          <a:ln/>
        </p:spPr>
        <p:txBody>
          <a:bodyPr/>
          <a:lstStyle/>
          <a:p>
            <a:pPr eaLnBrk="1" hangingPunct="1">
              <a:defRPr/>
            </a:pPr>
            <a:endParaRPr lang="en-US" sz="2200" dirty="0">
              <a:latin typeface="Lucida Grande" charset="0"/>
              <a:cs typeface="Lucida Grande" charset="0"/>
              <a:sym typeface="Lucida Grande" charset="0"/>
            </a:endParaRPr>
          </a:p>
        </p:txBody>
      </p:sp>
    </p:spTree>
    <p:extLst>
      <p:ext uri="{BB962C8B-B14F-4D97-AF65-F5344CB8AC3E}">
        <p14:creationId xmlns:p14="http://schemas.microsoft.com/office/powerpoint/2010/main" val="274032583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similar to the business intelligence model of moving data to information and information to knowledge. This continuum created by </a:t>
            </a:r>
            <a:r>
              <a:rPr lang="en-US" dirty="0" err="1" smtClean="0"/>
              <a:t>Lucrum</a:t>
            </a:r>
            <a:r>
              <a:rPr lang="en-US" dirty="0" smtClean="0"/>
              <a:t> shows the progression of moving from standard</a:t>
            </a:r>
            <a:r>
              <a:rPr lang="en-US" baseline="0" dirty="0" smtClean="0"/>
              <a:t> reports to </a:t>
            </a:r>
            <a:r>
              <a:rPr lang="en-US" baseline="0" dirty="0" err="1" smtClean="0"/>
              <a:t>adhoc</a:t>
            </a:r>
            <a:r>
              <a:rPr lang="en-US" baseline="0" dirty="0" smtClean="0"/>
              <a:t> reports and </a:t>
            </a:r>
            <a:endParaRPr lang="en-US" dirty="0"/>
          </a:p>
        </p:txBody>
      </p:sp>
      <p:sp>
        <p:nvSpPr>
          <p:cNvPr id="4" name="Slide Number Placeholder 3"/>
          <p:cNvSpPr>
            <a:spLocks noGrp="1"/>
          </p:cNvSpPr>
          <p:nvPr>
            <p:ph type="sldNum" sz="quarter" idx="10"/>
          </p:nvPr>
        </p:nvSpPr>
        <p:spPr/>
        <p:txBody>
          <a:bodyPr/>
          <a:lstStyle/>
          <a:p>
            <a:fld id="{5E95F1D5-8D65-8245-A665-E2B95B24AFBB}" type="slidenum">
              <a:rPr lang="en-US" smtClean="0"/>
              <a:t>44</a:t>
            </a:fld>
            <a:endParaRPr lang="en-US" dirty="0"/>
          </a:p>
        </p:txBody>
      </p:sp>
    </p:spTree>
    <p:extLst>
      <p:ext uri="{BB962C8B-B14F-4D97-AF65-F5344CB8AC3E}">
        <p14:creationId xmlns:p14="http://schemas.microsoft.com/office/powerpoint/2010/main" val="322470203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defRPr/>
            </a:pPr>
            <a:r>
              <a:rPr lang="en-US" sz="1800" dirty="0" err="1" smtClean="0">
                <a:latin typeface="Lucida Grande" charset="0"/>
                <a:cs typeface="Lucida Grande" charset="0"/>
                <a:sym typeface="Lucida Grande" charset="0"/>
              </a:rPr>
              <a:t>KPIs</a:t>
            </a:r>
            <a:r>
              <a:rPr lang="en-US" sz="1800" dirty="0" smtClean="0">
                <a:latin typeface="Lucida Grande" charset="0"/>
                <a:cs typeface="Lucida Grande" charset="0"/>
                <a:sym typeface="Lucida Grande" charset="0"/>
              </a:rPr>
              <a:t> and dashboards focus on directed discovery</a:t>
            </a:r>
          </a:p>
          <a:p>
            <a:pPr eaLnBrk="1" hangingPunct="1">
              <a:defRPr/>
            </a:pPr>
            <a:r>
              <a:rPr lang="en-US" sz="1800" dirty="0" smtClean="0">
                <a:latin typeface="Lucida Grande" charset="0"/>
                <a:cs typeface="Lucida Grande" charset="0"/>
                <a:sym typeface="Lucida Grande" charset="0"/>
              </a:rPr>
              <a:t>Analytical tools provide the ability for exploratory discovery</a:t>
            </a:r>
          </a:p>
          <a:p>
            <a:pPr eaLnBrk="1" hangingPunct="1">
              <a:defRPr/>
            </a:pPr>
            <a:r>
              <a:rPr lang="en-US" sz="1800" dirty="0" smtClean="0">
                <a:latin typeface="Lucida Grande" charset="0"/>
                <a:cs typeface="Lucida Grande" charset="0"/>
                <a:sym typeface="Lucida Grande" charset="0"/>
              </a:rPr>
              <a:t>	- drill in, filtering, grouping, adding variables, cross-tabs, etc.</a:t>
            </a:r>
          </a:p>
          <a:p>
            <a:endParaRPr lang="en-US" dirty="0"/>
          </a:p>
        </p:txBody>
      </p:sp>
    </p:spTree>
    <p:extLst>
      <p:ext uri="{BB962C8B-B14F-4D97-AF65-F5344CB8AC3E}">
        <p14:creationId xmlns:p14="http://schemas.microsoft.com/office/powerpoint/2010/main" val="204937842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are some examples of a key</a:t>
            </a:r>
            <a:r>
              <a:rPr lang="en-US" baseline="0" dirty="0" smtClean="0"/>
              <a:t> performance indicator. We can also show it graphically. A bullet graph, invented by Stephen Few, is a great option for this.  Notice that all of the data from the data table has been encoded into the bullet graph. </a:t>
            </a:r>
            <a:endParaRPr lang="en-US" dirty="0"/>
          </a:p>
        </p:txBody>
      </p:sp>
    </p:spTree>
    <p:extLst>
      <p:ext uri="{BB962C8B-B14F-4D97-AF65-F5344CB8AC3E}">
        <p14:creationId xmlns:p14="http://schemas.microsoft.com/office/powerpoint/2010/main" val="169755586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Rectangle 1"/>
          <p:cNvSpPr>
            <a:spLocks noGrp="1" noRot="1" noChangeAspect="1" noChangeArrowheads="1"/>
          </p:cNvSpPr>
          <p:nvPr>
            <p:ph type="sldImg"/>
          </p:nvPr>
        </p:nvSpPr>
        <p:spPr>
          <a:solidFill>
            <a:srgbClr val="FFFFFF"/>
          </a:solidFill>
          <a:ln/>
        </p:spPr>
      </p:sp>
      <p:sp>
        <p:nvSpPr>
          <p:cNvPr id="73730" name="Rectangle 2"/>
          <p:cNvSpPr>
            <a:spLocks noGrp="1" noChangeArrowheads="1"/>
          </p:cNvSpPr>
          <p:nvPr>
            <p:ph type="body" idx="1"/>
          </p:nvPr>
        </p:nvSpPr>
        <p:spPr>
          <a:ln/>
        </p:spPr>
        <p:txBody>
          <a:bodyPr/>
          <a:lstStyle/>
          <a:p>
            <a:pPr eaLnBrk="1" hangingPunct="1">
              <a:defRPr/>
            </a:pPr>
            <a:r>
              <a:rPr lang="en-US" sz="2200" dirty="0" smtClean="0">
                <a:latin typeface="Lucida Grande" charset="0"/>
                <a:cs typeface="Lucida Grande" charset="0"/>
                <a:sym typeface="Lucida Grande" charset="0"/>
              </a:rPr>
              <a:t>Eric</a:t>
            </a:r>
            <a:r>
              <a:rPr lang="en-US" sz="2200" baseline="0" dirty="0" smtClean="0">
                <a:latin typeface="Lucida Grande" charset="0"/>
                <a:cs typeface="Lucida Grande" charset="0"/>
                <a:sym typeface="Lucida Grande" charset="0"/>
              </a:rPr>
              <a:t> </a:t>
            </a:r>
            <a:r>
              <a:rPr lang="en-US" sz="2200" baseline="0" dirty="0" err="1" smtClean="0">
                <a:latin typeface="Lucida Grande" charset="0"/>
                <a:cs typeface="Lucida Grande" charset="0"/>
                <a:sym typeface="Lucida Grande" charset="0"/>
              </a:rPr>
              <a:t>Duell</a:t>
            </a:r>
            <a:r>
              <a:rPr lang="en-US" sz="2200" baseline="0" dirty="0" smtClean="0">
                <a:latin typeface="Lucida Grande" charset="0"/>
                <a:cs typeface="Lucida Grande" charset="0"/>
                <a:sym typeface="Lucida Grande" charset="0"/>
              </a:rPr>
              <a:t> is the Vice President of Analytics and Intelligence at the E.W. Scripps Company. He created the “</a:t>
            </a:r>
            <a:r>
              <a:rPr lang="en-US" sz="2200" baseline="0" dirty="0" err="1" smtClean="0">
                <a:latin typeface="Lucida Grande" charset="0"/>
                <a:cs typeface="Lucida Grande" charset="0"/>
                <a:sym typeface="Lucida Grande" charset="0"/>
              </a:rPr>
              <a:t>Duell</a:t>
            </a:r>
            <a:r>
              <a:rPr lang="en-US" sz="2200" baseline="0" dirty="0" smtClean="0">
                <a:latin typeface="Lucida Grande" charset="0"/>
                <a:cs typeface="Lucida Grande" charset="0"/>
                <a:sym typeface="Lucida Grande" charset="0"/>
              </a:rPr>
              <a:t> Rules” for Actionable Visualizations. Let’s walk through these.</a:t>
            </a:r>
            <a:endParaRPr lang="en-US" sz="2200" dirty="0">
              <a:latin typeface="Lucida Grande" charset="0"/>
              <a:cs typeface="Lucida Grande" charset="0"/>
              <a:sym typeface="Lucida Grande" charset="0"/>
            </a:endParaRPr>
          </a:p>
        </p:txBody>
      </p:sp>
    </p:spTree>
    <p:extLst>
      <p:ext uri="{BB962C8B-B14F-4D97-AF65-F5344CB8AC3E}">
        <p14:creationId xmlns:p14="http://schemas.microsoft.com/office/powerpoint/2010/main" val="161379722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Rectangle 1"/>
          <p:cNvSpPr>
            <a:spLocks noGrp="1" noRot="1" noChangeAspect="1" noChangeArrowheads="1"/>
          </p:cNvSpPr>
          <p:nvPr>
            <p:ph type="sldImg"/>
          </p:nvPr>
        </p:nvSpPr>
        <p:spPr>
          <a:solidFill>
            <a:srgbClr val="FFFFFF"/>
          </a:solidFill>
          <a:ln/>
        </p:spPr>
      </p:sp>
      <p:sp>
        <p:nvSpPr>
          <p:cNvPr id="77826" name="Rectangle 2"/>
          <p:cNvSpPr>
            <a:spLocks noGrp="1" noChangeArrowheads="1"/>
          </p:cNvSpPr>
          <p:nvPr>
            <p:ph type="body" idx="1"/>
          </p:nvPr>
        </p:nvSpPr>
        <p:spPr>
          <a:ln/>
        </p:spPr>
        <p:txBody>
          <a:bodyPr/>
          <a:lstStyle/>
          <a:p>
            <a:pPr eaLnBrk="1" hangingPunct="1">
              <a:defRPr/>
            </a:pPr>
            <a:endParaRPr lang="en-US" sz="2200" dirty="0">
              <a:latin typeface="Lucida Grande" charset="0"/>
              <a:cs typeface="Lucida Grande" charset="0"/>
              <a:sym typeface="Lucida Grande" charset="0"/>
            </a:endParaRPr>
          </a:p>
        </p:txBody>
      </p:sp>
    </p:spTree>
    <p:extLst>
      <p:ext uri="{BB962C8B-B14F-4D97-AF65-F5344CB8AC3E}">
        <p14:creationId xmlns:p14="http://schemas.microsoft.com/office/powerpoint/2010/main" val="1982351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Rectangle 1"/>
          <p:cNvSpPr>
            <a:spLocks noGrp="1" noRot="1" noChangeAspect="1" noChangeArrowheads="1"/>
          </p:cNvSpPr>
          <p:nvPr>
            <p:ph type="sldImg"/>
          </p:nvPr>
        </p:nvSpPr>
        <p:spPr>
          <a:solidFill>
            <a:srgbClr val="FFFFFF"/>
          </a:solidFill>
          <a:ln/>
        </p:spPr>
      </p:sp>
      <p:sp>
        <p:nvSpPr>
          <p:cNvPr id="73730" name="Rectangle 2"/>
          <p:cNvSpPr>
            <a:spLocks noGrp="1" noChangeArrowheads="1"/>
          </p:cNvSpPr>
          <p:nvPr>
            <p:ph type="body" idx="1"/>
          </p:nvPr>
        </p:nvSpPr>
        <p:spPr>
          <a:ln/>
        </p:spPr>
        <p:txBody>
          <a:bodyPr/>
          <a:lstStyle/>
          <a:p>
            <a:pPr eaLnBrk="1" hangingPunct="1">
              <a:defRPr/>
            </a:pPr>
            <a:endParaRPr lang="en-US" sz="2200" dirty="0">
              <a:latin typeface="Lucida Grande" charset="0"/>
              <a:cs typeface="Lucida Grande" charset="0"/>
              <a:sym typeface="Lucida Grande" charset="0"/>
            </a:endParaRPr>
          </a:p>
        </p:txBody>
      </p:sp>
    </p:spTree>
    <p:extLst>
      <p:ext uri="{BB962C8B-B14F-4D97-AF65-F5344CB8AC3E}">
        <p14:creationId xmlns:p14="http://schemas.microsoft.com/office/powerpoint/2010/main" val="112645171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 example by Andy Kriebel, he starts out the visualization asking a question. “Which Regions are Most </a:t>
            </a:r>
            <a:r>
              <a:rPr lang="en-US" dirty="0" err="1" smtClean="0"/>
              <a:t>Proftiable</a:t>
            </a:r>
            <a:r>
              <a:rPr lang="en-US" dirty="0" smtClean="0"/>
              <a:t>?”</a:t>
            </a:r>
          </a:p>
          <a:p>
            <a:endParaRPr lang="en-US" dirty="0" smtClean="0"/>
          </a:p>
          <a:p>
            <a:r>
              <a:rPr lang="en-US" dirty="0" smtClean="0"/>
              <a:t>Source:</a:t>
            </a:r>
          </a:p>
          <a:p>
            <a:endParaRPr lang="en-US" dirty="0" smtClean="0"/>
          </a:p>
          <a:p>
            <a:r>
              <a:rPr lang="en-US" dirty="0" smtClean="0"/>
              <a:t>https://public.tableau.com/profile/andy.kriebel#!/vizhome/ReplaceReferences/Example</a:t>
            </a:r>
            <a:endParaRPr lang="en-US" dirty="0"/>
          </a:p>
        </p:txBody>
      </p:sp>
    </p:spTree>
    <p:extLst>
      <p:ext uri="{BB962C8B-B14F-4D97-AF65-F5344CB8AC3E}">
        <p14:creationId xmlns:p14="http://schemas.microsoft.com/office/powerpoint/2010/main" val="1856839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question on Pooja </a:t>
            </a:r>
            <a:r>
              <a:rPr lang="en-US" baseline="0" dirty="0" err="1" smtClean="0"/>
              <a:t>Ghandi’s</a:t>
            </a:r>
            <a:r>
              <a:rPr lang="en-US" baseline="0" dirty="0" smtClean="0"/>
              <a:t> visualization is clear. “How has Valentine’s Day spending changed over time?”</a:t>
            </a:r>
          </a:p>
          <a:p>
            <a:endParaRPr lang="en-US" dirty="0"/>
          </a:p>
        </p:txBody>
      </p:sp>
    </p:spTree>
    <p:extLst>
      <p:ext uri="{BB962C8B-B14F-4D97-AF65-F5344CB8AC3E}">
        <p14:creationId xmlns:p14="http://schemas.microsoft.com/office/powerpoint/2010/main" val="345450421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question does not have to be overtly asked on the visualization.</a:t>
            </a:r>
            <a:r>
              <a:rPr lang="en-US" baseline="0" dirty="0" smtClean="0"/>
              <a:t> Even without a question in the title, this </a:t>
            </a:r>
            <a:r>
              <a:rPr lang="en-US" baseline="0" dirty="0" err="1" smtClean="0"/>
              <a:t>viz</a:t>
            </a:r>
            <a:r>
              <a:rPr lang="en-US" baseline="0" dirty="0" smtClean="0"/>
              <a:t> by Adam </a:t>
            </a:r>
            <a:r>
              <a:rPr lang="en-US" baseline="0" dirty="0" err="1" smtClean="0"/>
              <a:t>Crahen</a:t>
            </a:r>
            <a:r>
              <a:rPr lang="en-US" baseline="0" dirty="0" smtClean="0"/>
              <a:t> answers all sorts of questions about rat sighting in New York City.</a:t>
            </a:r>
            <a:endParaRPr lang="en-US" dirty="0"/>
          </a:p>
        </p:txBody>
      </p:sp>
    </p:spTree>
    <p:extLst>
      <p:ext uri="{BB962C8B-B14F-4D97-AF65-F5344CB8AC3E}">
        <p14:creationId xmlns:p14="http://schemas.microsoft.com/office/powerpoint/2010/main" val="37398630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Rectangle 1"/>
          <p:cNvSpPr>
            <a:spLocks noGrp="1" noRot="1" noChangeAspect="1" noChangeArrowheads="1"/>
          </p:cNvSpPr>
          <p:nvPr>
            <p:ph type="sldImg"/>
          </p:nvPr>
        </p:nvSpPr>
        <p:spPr>
          <a:solidFill>
            <a:srgbClr val="FFFFFF"/>
          </a:solidFill>
          <a:ln/>
        </p:spPr>
      </p:sp>
      <p:sp>
        <p:nvSpPr>
          <p:cNvPr id="77826" name="Rectangle 2"/>
          <p:cNvSpPr>
            <a:spLocks noGrp="1" noChangeArrowheads="1"/>
          </p:cNvSpPr>
          <p:nvPr>
            <p:ph type="body" idx="1"/>
          </p:nvPr>
        </p:nvSpPr>
        <p:spPr>
          <a:ln/>
        </p:spPr>
        <p:txBody>
          <a:bodyPr/>
          <a:lstStyle/>
          <a:p>
            <a:pPr eaLnBrk="1" hangingPunct="1">
              <a:defRPr/>
            </a:pPr>
            <a:endParaRPr lang="en-US" sz="2200" dirty="0">
              <a:latin typeface="Lucida Grande" charset="0"/>
              <a:cs typeface="Lucida Grande" charset="0"/>
              <a:sym typeface="Lucida Grande" charset="0"/>
            </a:endParaRPr>
          </a:p>
        </p:txBody>
      </p:sp>
    </p:spTree>
    <p:extLst>
      <p:ext uri="{BB962C8B-B14F-4D97-AF65-F5344CB8AC3E}">
        <p14:creationId xmlns:p14="http://schemas.microsoft.com/office/powerpoint/2010/main" val="346723331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Halloween data is a good example where the data is gathered every year at Halloween, but additional data can be appended to create a rich analysis. In this case, weather data.</a:t>
            </a:r>
            <a:endParaRPr lang="en-US" dirty="0"/>
          </a:p>
        </p:txBody>
      </p:sp>
    </p:spTree>
    <p:extLst>
      <p:ext uri="{BB962C8B-B14F-4D97-AF65-F5344CB8AC3E}">
        <p14:creationId xmlns:p14="http://schemas.microsoft.com/office/powerpoint/2010/main" val="282707167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Rectangle 1"/>
          <p:cNvSpPr>
            <a:spLocks noGrp="1" noRot="1" noChangeAspect="1" noChangeArrowheads="1"/>
          </p:cNvSpPr>
          <p:nvPr>
            <p:ph type="sldImg"/>
          </p:nvPr>
        </p:nvSpPr>
        <p:spPr>
          <a:solidFill>
            <a:srgbClr val="FFFFFF"/>
          </a:solidFill>
          <a:ln/>
        </p:spPr>
      </p:sp>
      <p:sp>
        <p:nvSpPr>
          <p:cNvPr id="77826" name="Rectangle 2"/>
          <p:cNvSpPr>
            <a:spLocks noGrp="1" noChangeArrowheads="1"/>
          </p:cNvSpPr>
          <p:nvPr>
            <p:ph type="body" idx="1"/>
          </p:nvPr>
        </p:nvSpPr>
        <p:spPr>
          <a:ln/>
        </p:spPr>
        <p:txBody>
          <a:bodyPr/>
          <a:lstStyle/>
          <a:p>
            <a:pPr eaLnBrk="1" hangingPunct="1">
              <a:defRPr/>
            </a:pPr>
            <a:endParaRPr lang="en-US" sz="2200" dirty="0">
              <a:latin typeface="Lucida Grande" charset="0"/>
              <a:cs typeface="Lucida Grande" charset="0"/>
              <a:sym typeface="Lucida Grande" charset="0"/>
            </a:endParaRPr>
          </a:p>
        </p:txBody>
      </p:sp>
    </p:spTree>
    <p:extLst>
      <p:ext uri="{BB962C8B-B14F-4D97-AF65-F5344CB8AC3E}">
        <p14:creationId xmlns:p14="http://schemas.microsoft.com/office/powerpoint/2010/main" val="58040247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visualization by Andy Kriebel visualizes key elements from the Income Statement. While it won’t replace a traditional income statement for accountants and finance executives, it provides a view of the data that isn’t available in a traditional income statement. It is designed for a specific audience in mind, possibly the VP of Finance and Accounting.</a:t>
            </a:r>
            <a:endParaRPr lang="en-US" dirty="0"/>
          </a:p>
        </p:txBody>
      </p:sp>
    </p:spTree>
    <p:extLst>
      <p:ext uri="{BB962C8B-B14F-4D97-AF65-F5344CB8AC3E}">
        <p14:creationId xmlns:p14="http://schemas.microsoft.com/office/powerpoint/2010/main" val="154262499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Rectangle 1"/>
          <p:cNvSpPr>
            <a:spLocks noGrp="1" noRot="1" noChangeAspect="1" noChangeArrowheads="1"/>
          </p:cNvSpPr>
          <p:nvPr>
            <p:ph type="sldImg"/>
          </p:nvPr>
        </p:nvSpPr>
        <p:spPr>
          <a:solidFill>
            <a:srgbClr val="FFFFFF"/>
          </a:solidFill>
          <a:ln/>
        </p:spPr>
      </p:sp>
      <p:sp>
        <p:nvSpPr>
          <p:cNvPr id="77826" name="Rectangle 2"/>
          <p:cNvSpPr>
            <a:spLocks noGrp="1" noChangeArrowheads="1"/>
          </p:cNvSpPr>
          <p:nvPr>
            <p:ph type="body" idx="1"/>
          </p:nvPr>
        </p:nvSpPr>
        <p:spPr>
          <a:ln/>
        </p:spPr>
        <p:txBody>
          <a:bodyPr/>
          <a:lstStyle/>
          <a:p>
            <a:pPr eaLnBrk="1" hangingPunct="1">
              <a:defRPr/>
            </a:pPr>
            <a:endParaRPr lang="en-US" sz="2200" dirty="0">
              <a:latin typeface="Lucida Grande" charset="0"/>
              <a:cs typeface="Lucida Grande" charset="0"/>
              <a:sym typeface="Lucida Grande" charset="0"/>
            </a:endParaRPr>
          </a:p>
        </p:txBody>
      </p:sp>
    </p:spTree>
    <p:extLst>
      <p:ext uri="{BB962C8B-B14F-4D97-AF65-F5344CB8AC3E}">
        <p14:creationId xmlns:p14="http://schemas.microsoft.com/office/powerpoint/2010/main" val="50293082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Andy answers</a:t>
            </a:r>
            <a:r>
              <a:rPr lang="en-US" baseline="0" dirty="0" smtClean="0"/>
              <a:t> the question in his visualization in a number of different ways. He shows the unprofitable states, the regions ranks by profit ratio and then the regions over time. He set up a question and then he answers it in an </a:t>
            </a:r>
            <a:r>
              <a:rPr lang="en-US" baseline="0" smtClean="0"/>
              <a:t>obvious way.</a:t>
            </a:r>
            <a:endParaRPr lang="en-US" dirty="0" smtClean="0"/>
          </a:p>
          <a:p>
            <a:endParaRPr lang="en-US" dirty="0" smtClean="0"/>
          </a:p>
          <a:p>
            <a:r>
              <a:rPr lang="en-US" dirty="0" smtClean="0"/>
              <a:t>Source:</a:t>
            </a:r>
          </a:p>
          <a:p>
            <a:endParaRPr lang="en-US" dirty="0" smtClean="0"/>
          </a:p>
          <a:p>
            <a:r>
              <a:rPr lang="en-US" dirty="0" smtClean="0"/>
              <a:t>https://public.tableau.com/profile/andy.kriebel#!/vizhome/ReplaceReferences/Example</a:t>
            </a:r>
            <a:endParaRPr lang="en-US" dirty="0"/>
          </a:p>
        </p:txBody>
      </p:sp>
    </p:spTree>
    <p:extLst>
      <p:ext uri="{BB962C8B-B14F-4D97-AF65-F5344CB8AC3E}">
        <p14:creationId xmlns:p14="http://schemas.microsoft.com/office/powerpoint/2010/main" val="282336151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Rectangle 1"/>
          <p:cNvSpPr>
            <a:spLocks noGrp="1" noRot="1" noChangeAspect="1" noChangeArrowheads="1"/>
          </p:cNvSpPr>
          <p:nvPr>
            <p:ph type="sldImg"/>
          </p:nvPr>
        </p:nvSpPr>
        <p:spPr>
          <a:solidFill>
            <a:srgbClr val="FFFFFF"/>
          </a:solidFill>
          <a:ln/>
        </p:spPr>
      </p:sp>
      <p:sp>
        <p:nvSpPr>
          <p:cNvPr id="77826" name="Rectangle 2"/>
          <p:cNvSpPr>
            <a:spLocks noGrp="1" noChangeArrowheads="1"/>
          </p:cNvSpPr>
          <p:nvPr>
            <p:ph type="body" idx="1"/>
          </p:nvPr>
        </p:nvSpPr>
        <p:spPr>
          <a:ln/>
        </p:spPr>
        <p:txBody>
          <a:bodyPr/>
          <a:lstStyle/>
          <a:p>
            <a:pPr eaLnBrk="1" hangingPunct="1">
              <a:defRPr/>
            </a:pPr>
            <a:endParaRPr lang="en-US" sz="2200" dirty="0">
              <a:latin typeface="Lucida Grande" charset="0"/>
              <a:cs typeface="Lucida Grande" charset="0"/>
              <a:sym typeface="Lucida Grande" charset="0"/>
            </a:endParaRPr>
          </a:p>
        </p:txBody>
      </p:sp>
    </p:spTree>
    <p:extLst>
      <p:ext uri="{BB962C8B-B14F-4D97-AF65-F5344CB8AC3E}">
        <p14:creationId xmlns:p14="http://schemas.microsoft.com/office/powerpoint/2010/main" val="30570522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Stephen </a:t>
            </a:r>
            <a:r>
              <a:rPr lang="en-US" dirty="0" err="1" smtClean="0"/>
              <a:t>Few’s</a:t>
            </a:r>
            <a:r>
              <a:rPr lang="en-US" dirty="0" smtClean="0"/>
              <a:t> definition of a dashboard is very specific. He</a:t>
            </a:r>
            <a:r>
              <a:rPr lang="en-US" baseline="0" dirty="0" smtClean="0"/>
              <a:t> does not believe that something interactive or exploratory is by definition a dashboard.</a:t>
            </a:r>
            <a:endParaRPr lang="en-US" dirty="0"/>
          </a:p>
        </p:txBody>
      </p:sp>
    </p:spTree>
    <p:extLst>
      <p:ext uri="{BB962C8B-B14F-4D97-AF65-F5344CB8AC3E}">
        <p14:creationId xmlns:p14="http://schemas.microsoft.com/office/powerpoint/2010/main" val="151490832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Having a clear action applies to both using</a:t>
            </a:r>
            <a:r>
              <a:rPr lang="en-US" baseline="0" dirty="0" smtClean="0"/>
              <a:t> the</a:t>
            </a:r>
            <a:r>
              <a:rPr lang="en-US" dirty="0" smtClean="0"/>
              <a:t> visualization and interpreting the output of the visualization. The visualization should give</a:t>
            </a:r>
            <a:r>
              <a:rPr lang="en-US" baseline="0" dirty="0" smtClean="0"/>
              <a:t> clear direction, especially if there are interactive features. Make sure the user knows what to click to get to the information. This could be a simple annotation of “click to filter”, “select category” or “hover for additional information”.</a:t>
            </a:r>
            <a:endParaRPr lang="en-US" dirty="0"/>
          </a:p>
        </p:txBody>
      </p:sp>
    </p:spTree>
    <p:extLst>
      <p:ext uri="{BB962C8B-B14F-4D97-AF65-F5344CB8AC3E}">
        <p14:creationId xmlns:p14="http://schemas.microsoft.com/office/powerpoint/2010/main" val="55513130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Zoomed in</a:t>
            </a:r>
            <a:r>
              <a:rPr lang="en-US" baseline="0" dirty="0" smtClean="0"/>
              <a:t> to the chart to see the direction.</a:t>
            </a:r>
            <a:endParaRPr lang="en-US" dirty="0"/>
          </a:p>
        </p:txBody>
      </p:sp>
    </p:spTree>
    <p:extLst>
      <p:ext uri="{BB962C8B-B14F-4D97-AF65-F5344CB8AC3E}">
        <p14:creationId xmlns:p14="http://schemas.microsoft.com/office/powerpoint/2010/main" val="278159009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action required as a result of the output from the visualization should also be clear. We can see here it’s been 19 days since the last inspection for one of these power stations. These little indicators will help draw attention to these problems so that the reader knows they need to do something.</a:t>
            </a:r>
            <a:endParaRPr lang="en-US" dirty="0"/>
          </a:p>
        </p:txBody>
      </p:sp>
    </p:spTree>
    <p:extLst>
      <p:ext uri="{BB962C8B-B14F-4D97-AF65-F5344CB8AC3E}">
        <p14:creationId xmlns:p14="http://schemas.microsoft.com/office/powerpoint/2010/main" val="42347380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Stephen </a:t>
            </a:r>
            <a:r>
              <a:rPr lang="en-US" dirty="0" err="1" smtClean="0"/>
              <a:t>Few’s</a:t>
            </a:r>
            <a:r>
              <a:rPr lang="en-US" dirty="0" smtClean="0"/>
              <a:t> definition for</a:t>
            </a:r>
            <a:r>
              <a:rPr lang="en-US" baseline="0" dirty="0" smtClean="0"/>
              <a:t> an interactive dashboard or and exploratory data visualization is a “faceted analytical display”. This still “resides on a single screen”, but provides different views of the data based on the user’s interaction.</a:t>
            </a:r>
            <a:endParaRPr lang="en-US" dirty="0"/>
          </a:p>
        </p:txBody>
      </p:sp>
    </p:spTree>
    <p:extLst>
      <p:ext uri="{BB962C8B-B14F-4D97-AF65-F5344CB8AC3E}">
        <p14:creationId xmlns:p14="http://schemas.microsoft.com/office/powerpoint/2010/main" val="476460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[class discussions]</a:t>
            </a:r>
          </a:p>
          <a:p>
            <a:r>
              <a:rPr lang="en-US" dirty="0" smtClean="0"/>
              <a:t>Do</a:t>
            </a:r>
            <a:r>
              <a:rPr lang="en-US" baseline="0" dirty="0" smtClean="0"/>
              <a:t> you agree with Mr. Few? Does a dashboard have to be a single screen? And does it have to be designed for ‘at-a-glance’ monitoring?</a:t>
            </a:r>
            <a:endParaRPr lang="en-US" dirty="0"/>
          </a:p>
        </p:txBody>
      </p:sp>
    </p:spTree>
    <p:extLst>
      <p:ext uri="{BB962C8B-B14F-4D97-AF65-F5344CB8AC3E}">
        <p14:creationId xmlns:p14="http://schemas.microsoft.com/office/powerpoint/2010/main" val="4778777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a:t>
            </a:r>
            <a:r>
              <a:rPr lang="en-US" baseline="0" dirty="0" smtClean="0"/>
              <a:t> is another definition of dashboard from </a:t>
            </a:r>
            <a:r>
              <a:rPr lang="en-US" i="1" baseline="0" dirty="0" smtClean="0"/>
              <a:t>The Big Book of Dashboard</a:t>
            </a:r>
            <a:r>
              <a:rPr lang="en-US" baseline="0" dirty="0" smtClean="0"/>
              <a:t>. How about this one?</a:t>
            </a:r>
          </a:p>
          <a:p>
            <a:endParaRPr lang="en-US" baseline="0" dirty="0" smtClean="0"/>
          </a:p>
          <a:p>
            <a:r>
              <a:rPr lang="en-US" baseline="0" dirty="0" smtClean="0"/>
              <a:t>This is a very broad definition. How does it differ from the definition of “data visualization”?</a:t>
            </a:r>
          </a:p>
          <a:p>
            <a:r>
              <a:rPr lang="en-US" b="1" baseline="0" dirty="0" smtClean="0"/>
              <a:t>[class discussion]</a:t>
            </a:r>
            <a:endParaRPr lang="en-US" b="1" dirty="0"/>
          </a:p>
        </p:txBody>
      </p:sp>
    </p:spTree>
    <p:extLst>
      <p:ext uri="{BB962C8B-B14F-4D97-AF65-F5344CB8AC3E}">
        <p14:creationId xmlns:p14="http://schemas.microsoft.com/office/powerpoint/2010/main" val="1821942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Who’s the audience? And what’s the message? When designing</a:t>
            </a:r>
            <a:r>
              <a:rPr lang="en-US" baseline="0" dirty="0" smtClean="0"/>
              <a:t> dashboards it’s important to understand the user. The executive team will need high-level summary information about the global business, the Director or Manager will be more tactical, focusing on a department of business unit. Others on the team will need operational information. They may even need to drill-down into record-level data.</a:t>
            </a:r>
          </a:p>
          <a:p>
            <a:endParaRPr lang="en-US" baseline="0" dirty="0" smtClean="0"/>
          </a:p>
          <a:p>
            <a:r>
              <a:rPr lang="en-US" baseline="0" dirty="0" smtClean="0"/>
              <a:t>The key performance indicators will be different for all of these groups. It will be important to know what they are so that they can be visualized in a meaningful way.</a:t>
            </a:r>
            <a:endParaRPr lang="en-US" dirty="0"/>
          </a:p>
        </p:txBody>
      </p:sp>
      <p:sp>
        <p:nvSpPr>
          <p:cNvPr id="4" name="Slide Number Placeholder 3"/>
          <p:cNvSpPr>
            <a:spLocks noGrp="1"/>
          </p:cNvSpPr>
          <p:nvPr>
            <p:ph type="sldNum" sz="quarter" idx="10"/>
          </p:nvPr>
        </p:nvSpPr>
        <p:spPr/>
        <p:txBody>
          <a:bodyPr/>
          <a:lstStyle/>
          <a:p>
            <a:fld id="{24744A4C-63D0-4F2A-84AF-0761A0B78579}" type="slidenum">
              <a:rPr lang="en-US" smtClean="0"/>
              <a:pPr/>
              <a:t>12</a:t>
            </a:fld>
            <a:endParaRPr lang="en-US"/>
          </a:p>
        </p:txBody>
      </p:sp>
    </p:spTree>
    <p:extLst>
      <p:ext uri="{BB962C8B-B14F-4D97-AF65-F5344CB8AC3E}">
        <p14:creationId xmlns:p14="http://schemas.microsoft.com/office/powerpoint/2010/main" val="55220045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resentation Title Slide">
    <p:spTree>
      <p:nvGrpSpPr>
        <p:cNvPr id="1" name=""/>
        <p:cNvGrpSpPr/>
        <p:nvPr/>
      </p:nvGrpSpPr>
      <p:grpSpPr>
        <a:xfrm>
          <a:off x="0" y="0"/>
          <a:ext cx="0" cy="0"/>
          <a:chOff x="0" y="0"/>
          <a:chExt cx="0" cy="0"/>
        </a:xfrm>
      </p:grpSpPr>
      <p:pic>
        <p:nvPicPr>
          <p:cNvPr id="5" name="Picture 6"/>
          <p:cNvPicPr>
            <a:picLocks noChangeAspect="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681038" y="609600"/>
            <a:ext cx="2593975" cy="5397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 name="Text Placeholder 3"/>
          <p:cNvSpPr>
            <a:spLocks noGrp="1"/>
          </p:cNvSpPr>
          <p:nvPr>
            <p:ph type="body" sz="quarter" idx="11"/>
          </p:nvPr>
        </p:nvSpPr>
        <p:spPr>
          <a:xfrm>
            <a:off x="705985" y="1891756"/>
            <a:ext cx="13245156" cy="577081"/>
          </a:xfrm>
          <a:prstGeom prst="rect">
            <a:avLst/>
          </a:prstGeom>
        </p:spPr>
        <p:txBody>
          <a:bodyPr wrap="square" lIns="0" tIns="0" rIns="0" bIns="0">
            <a:spAutoFit/>
          </a:bodyPr>
          <a:lstStyle>
            <a:lvl1pPr marL="0" indent="0">
              <a:lnSpc>
                <a:spcPct val="80000"/>
              </a:lnSpc>
              <a:buNone/>
              <a:defRPr sz="4500" b="0" i="0" baseline="0">
                <a:solidFill>
                  <a:schemeClr val="accent5"/>
                </a:solidFill>
                <a:latin typeface="BentonSans Book"/>
                <a:cs typeface="BentonSans Book"/>
              </a:defRPr>
            </a:lvl1pPr>
            <a:lvl2pPr marL="653110" indent="0">
              <a:buNone/>
              <a:defRPr/>
            </a:lvl2pPr>
            <a:lvl3pPr marL="1306221" indent="0">
              <a:buNone/>
              <a:defRPr/>
            </a:lvl3pPr>
            <a:lvl4pPr marL="1959331" indent="0">
              <a:buNone/>
              <a:defRPr/>
            </a:lvl4pPr>
            <a:lvl5pPr marL="2612442" indent="0">
              <a:buNone/>
              <a:defRPr/>
            </a:lvl5pPr>
          </a:lstStyle>
          <a:p>
            <a:pPr lvl="0"/>
            <a:r>
              <a:rPr lang="en-US"/>
              <a:t>Edit Master text styles</a:t>
            </a:r>
          </a:p>
        </p:txBody>
      </p:sp>
    </p:spTree>
    <p:extLst>
      <p:ext uri="{BB962C8B-B14F-4D97-AF65-F5344CB8AC3E}">
        <p14:creationId xmlns:p14="http://schemas.microsoft.com/office/powerpoint/2010/main" val="15309900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ulleted Copy">
    <p:spTree>
      <p:nvGrpSpPr>
        <p:cNvPr id="1" name=""/>
        <p:cNvGrpSpPr/>
        <p:nvPr/>
      </p:nvGrpSpPr>
      <p:grpSpPr>
        <a:xfrm>
          <a:off x="0" y="0"/>
          <a:ext cx="0" cy="0"/>
          <a:chOff x="0" y="0"/>
          <a:chExt cx="0" cy="0"/>
        </a:xfrm>
      </p:grpSpPr>
      <p:sp>
        <p:nvSpPr>
          <p:cNvPr id="4" name="Content Placeholder 2"/>
          <p:cNvSpPr>
            <a:spLocks noGrp="1"/>
          </p:cNvSpPr>
          <p:nvPr>
            <p:ph idx="14"/>
          </p:nvPr>
        </p:nvSpPr>
        <p:spPr>
          <a:xfrm>
            <a:off x="704476" y="1893515"/>
            <a:ext cx="13273820" cy="1631216"/>
          </a:xfrm>
          <a:prstGeom prst="rect">
            <a:avLst/>
          </a:prstGeom>
        </p:spPr>
        <p:txBody>
          <a:bodyPr wrap="square" lIns="0" tIns="0" rIns="0" bIns="0" numCol="1" spcCol="365760">
            <a:spAutoFit/>
          </a:bodyPr>
          <a:lstStyle>
            <a:lvl1pPr marL="6350" indent="274320">
              <a:spcBef>
                <a:spcPts val="0"/>
              </a:spcBef>
              <a:spcAft>
                <a:spcPts val="600"/>
              </a:spcAft>
              <a:buSzPct val="100000"/>
              <a:buFont typeface="Arial"/>
              <a:buChar char="•"/>
              <a:tabLst/>
              <a:defRPr sz="2800" baseline="0">
                <a:solidFill>
                  <a:srgbClr val="4C4C4C"/>
                </a:solidFill>
                <a:latin typeface="Merriweather Light"/>
                <a:cs typeface="Merriweather Light"/>
              </a:defRPr>
            </a:lvl1pPr>
            <a:lvl2pPr marL="288925" indent="273050">
              <a:spcBef>
                <a:spcPts val="0"/>
              </a:spcBef>
              <a:spcAft>
                <a:spcPts val="600"/>
              </a:spcAft>
              <a:buSzPct val="100000"/>
              <a:buFont typeface="Arial"/>
              <a:buChar char="•"/>
              <a:defRPr sz="2400" baseline="0">
                <a:solidFill>
                  <a:schemeClr val="accent5"/>
                </a:solidFill>
                <a:latin typeface="Merriweather Light"/>
                <a:cs typeface="Merriweather Light"/>
              </a:defRPr>
            </a:lvl2pPr>
            <a:lvl3pPr marL="512763" indent="273050">
              <a:spcBef>
                <a:spcPts val="0"/>
              </a:spcBef>
              <a:spcAft>
                <a:spcPts val="600"/>
              </a:spcAft>
              <a:buSzPct val="100000"/>
              <a:buFont typeface="Arial"/>
              <a:buChar char="•"/>
              <a:defRPr sz="2100" baseline="0">
                <a:solidFill>
                  <a:schemeClr val="accent5"/>
                </a:solidFill>
              </a:defRPr>
            </a:lvl3pPr>
            <a:lvl4pPr marL="1027114" indent="-285750">
              <a:spcBef>
                <a:spcPts val="0"/>
              </a:spcBef>
              <a:spcAft>
                <a:spcPts val="600"/>
              </a:spcAft>
              <a:buSzPct val="100000"/>
              <a:buFont typeface="Arial"/>
              <a:buChar char="•"/>
              <a:defRPr sz="1800" baseline="0">
                <a:solidFill>
                  <a:schemeClr val="accent5"/>
                </a:solidFill>
              </a:defRPr>
            </a:lvl4pPr>
            <a:lvl5pPr marL="2406650" indent="-342901">
              <a:buSzPct val="100000"/>
              <a:buFont typeface="+mj-lt"/>
              <a:buAutoNum type="arabicPeriod"/>
              <a:defRPr sz="1600">
                <a:solidFill>
                  <a:schemeClr val="accent5"/>
                </a:solidFill>
              </a:defRPr>
            </a:lvl5pPr>
          </a:lstStyle>
          <a:p>
            <a:pPr lvl="0"/>
            <a:r>
              <a:rPr lang="en-US"/>
              <a:t>Edit Master text styles</a:t>
            </a:r>
          </a:p>
          <a:p>
            <a:pPr lvl="1"/>
            <a:r>
              <a:rPr lang="en-US"/>
              <a:t>Second level</a:t>
            </a:r>
          </a:p>
          <a:p>
            <a:pPr lvl="2"/>
            <a:r>
              <a:rPr lang="en-US"/>
              <a:t>Third level</a:t>
            </a:r>
          </a:p>
          <a:p>
            <a:pPr lvl="3"/>
            <a:r>
              <a:rPr lang="en-US"/>
              <a:t>Fourth level</a:t>
            </a:r>
          </a:p>
        </p:txBody>
      </p:sp>
      <p:sp>
        <p:nvSpPr>
          <p:cNvPr id="5" name="Text Placeholder 5"/>
          <p:cNvSpPr>
            <a:spLocks noGrp="1"/>
          </p:cNvSpPr>
          <p:nvPr>
            <p:ph type="body" sz="quarter" idx="12"/>
          </p:nvPr>
        </p:nvSpPr>
        <p:spPr>
          <a:xfrm>
            <a:off x="710057" y="598699"/>
            <a:ext cx="13269093" cy="577081"/>
          </a:xfrm>
          <a:prstGeom prst="rect">
            <a:avLst/>
          </a:prstGeom>
        </p:spPr>
        <p:txBody>
          <a:bodyPr wrap="square" lIns="0" tIns="0" rIns="0" bIns="0">
            <a:spAutoFit/>
          </a:bodyPr>
          <a:lstStyle>
            <a:lvl1pPr marL="0" indent="0">
              <a:lnSpc>
                <a:spcPct val="80000"/>
              </a:lnSpc>
              <a:buFontTx/>
              <a:buNone/>
              <a:defRPr sz="4500" b="0" i="0">
                <a:solidFill>
                  <a:srgbClr val="4C4C4C"/>
                </a:solidFill>
                <a:latin typeface="BentonSans Book"/>
                <a:cs typeface="BentonSans Book"/>
              </a:defRPr>
            </a:lvl1pPr>
          </a:lstStyle>
          <a:p>
            <a:pPr lvl="0"/>
            <a:r>
              <a:rPr lang="en-US"/>
              <a:t>Edit Master text styles</a:t>
            </a:r>
          </a:p>
        </p:txBody>
      </p:sp>
    </p:spTree>
    <p:extLst>
      <p:ext uri="{BB962C8B-B14F-4D97-AF65-F5344CB8AC3E}">
        <p14:creationId xmlns:p14="http://schemas.microsoft.com/office/powerpoint/2010/main" val="16444179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ulleted Copy - 2 Column">
    <p:spTree>
      <p:nvGrpSpPr>
        <p:cNvPr id="1" name=""/>
        <p:cNvGrpSpPr/>
        <p:nvPr/>
      </p:nvGrpSpPr>
      <p:grpSpPr>
        <a:xfrm>
          <a:off x="0" y="0"/>
          <a:ext cx="0" cy="0"/>
          <a:chOff x="0" y="0"/>
          <a:chExt cx="0" cy="0"/>
        </a:xfrm>
      </p:grpSpPr>
      <p:sp>
        <p:nvSpPr>
          <p:cNvPr id="4" name="Content Placeholder 2"/>
          <p:cNvSpPr>
            <a:spLocks noGrp="1"/>
          </p:cNvSpPr>
          <p:nvPr>
            <p:ph idx="14"/>
          </p:nvPr>
        </p:nvSpPr>
        <p:spPr>
          <a:xfrm>
            <a:off x="705331" y="1893749"/>
            <a:ext cx="5943600" cy="1631216"/>
          </a:xfrm>
          <a:prstGeom prst="rect">
            <a:avLst/>
          </a:prstGeom>
        </p:spPr>
        <p:txBody>
          <a:bodyPr wrap="square" lIns="0" tIns="0" rIns="0" bIns="0" numCol="1" spcCol="365760">
            <a:spAutoFit/>
          </a:bodyPr>
          <a:lstStyle>
            <a:lvl1pPr marL="6350" indent="274320">
              <a:spcBef>
                <a:spcPts val="0"/>
              </a:spcBef>
              <a:spcAft>
                <a:spcPts val="600"/>
              </a:spcAft>
              <a:buSzPct val="100000"/>
              <a:buFont typeface="Arial"/>
              <a:buChar char="•"/>
              <a:tabLst/>
              <a:defRPr sz="2800" baseline="0">
                <a:solidFill>
                  <a:schemeClr val="accent5"/>
                </a:solidFill>
                <a:latin typeface="Merriweather Light"/>
                <a:cs typeface="Merriweather Light"/>
              </a:defRPr>
            </a:lvl1pPr>
            <a:lvl2pPr marL="288925" indent="273050">
              <a:spcBef>
                <a:spcPts val="0"/>
              </a:spcBef>
              <a:spcAft>
                <a:spcPts val="600"/>
              </a:spcAft>
              <a:buSzPct val="100000"/>
              <a:buFont typeface="Arial"/>
              <a:buChar char="•"/>
              <a:defRPr sz="2400" baseline="0">
                <a:solidFill>
                  <a:schemeClr val="accent5"/>
                </a:solidFill>
                <a:latin typeface="Merriweather Light"/>
                <a:cs typeface="Merriweather Light"/>
              </a:defRPr>
            </a:lvl2pPr>
            <a:lvl3pPr marL="512763" indent="273050">
              <a:spcBef>
                <a:spcPts val="0"/>
              </a:spcBef>
              <a:spcAft>
                <a:spcPts val="600"/>
              </a:spcAft>
              <a:buSzPct val="100000"/>
              <a:buFont typeface="Arial"/>
              <a:buChar char="•"/>
              <a:defRPr sz="2100" baseline="0">
                <a:solidFill>
                  <a:schemeClr val="accent5"/>
                </a:solidFill>
              </a:defRPr>
            </a:lvl3pPr>
            <a:lvl4pPr marL="1027114" indent="-285750">
              <a:spcBef>
                <a:spcPts val="0"/>
              </a:spcBef>
              <a:spcAft>
                <a:spcPts val="600"/>
              </a:spcAft>
              <a:buSzPct val="100000"/>
              <a:buFont typeface="Arial"/>
              <a:buChar char="•"/>
              <a:defRPr sz="1800" baseline="0">
                <a:solidFill>
                  <a:schemeClr val="accent5"/>
                </a:solidFill>
              </a:defRPr>
            </a:lvl4pPr>
            <a:lvl5pPr marL="2406650" indent="-342901">
              <a:buSzPct val="100000"/>
              <a:buFont typeface="+mj-lt"/>
              <a:buAutoNum type="arabicPeriod"/>
              <a:defRPr sz="1600">
                <a:solidFill>
                  <a:schemeClr val="accent5"/>
                </a:solidFill>
              </a:defRPr>
            </a:lvl5pPr>
          </a:lstStyle>
          <a:p>
            <a:pPr lvl="0"/>
            <a:r>
              <a:rPr lang="en-US"/>
              <a:t>Edit Master text styles</a:t>
            </a:r>
          </a:p>
          <a:p>
            <a:pPr lvl="1"/>
            <a:r>
              <a:rPr lang="en-US"/>
              <a:t>Second level</a:t>
            </a:r>
          </a:p>
          <a:p>
            <a:pPr lvl="2"/>
            <a:r>
              <a:rPr lang="en-US"/>
              <a:t>Third level</a:t>
            </a:r>
          </a:p>
          <a:p>
            <a:pPr lvl="3"/>
            <a:r>
              <a:rPr lang="en-US"/>
              <a:t>Fourth level</a:t>
            </a:r>
          </a:p>
        </p:txBody>
      </p:sp>
      <p:sp>
        <p:nvSpPr>
          <p:cNvPr id="7" name="Content Placeholder 2"/>
          <p:cNvSpPr>
            <a:spLocks noGrp="1"/>
          </p:cNvSpPr>
          <p:nvPr>
            <p:ph idx="15"/>
          </p:nvPr>
        </p:nvSpPr>
        <p:spPr>
          <a:xfrm>
            <a:off x="7311907" y="1893515"/>
            <a:ext cx="5943600" cy="1631216"/>
          </a:xfrm>
          <a:prstGeom prst="rect">
            <a:avLst/>
          </a:prstGeom>
        </p:spPr>
        <p:txBody>
          <a:bodyPr wrap="square" lIns="0" tIns="0" rIns="0" bIns="0" numCol="1" spcCol="365760">
            <a:spAutoFit/>
          </a:bodyPr>
          <a:lstStyle>
            <a:lvl1pPr marL="6350" indent="274320">
              <a:spcBef>
                <a:spcPts val="0"/>
              </a:spcBef>
              <a:spcAft>
                <a:spcPts val="600"/>
              </a:spcAft>
              <a:buSzPct val="100000"/>
              <a:buFont typeface="Arial"/>
              <a:buChar char="•"/>
              <a:tabLst/>
              <a:defRPr sz="2800" baseline="0">
                <a:solidFill>
                  <a:schemeClr val="accent5"/>
                </a:solidFill>
                <a:latin typeface="Merriweather Light"/>
                <a:cs typeface="Merriweather Light"/>
              </a:defRPr>
            </a:lvl1pPr>
            <a:lvl2pPr marL="288925" indent="273050">
              <a:spcBef>
                <a:spcPts val="0"/>
              </a:spcBef>
              <a:spcAft>
                <a:spcPts val="600"/>
              </a:spcAft>
              <a:buSzPct val="100000"/>
              <a:buFont typeface="Arial"/>
              <a:buChar char="•"/>
              <a:defRPr sz="2400" baseline="0">
                <a:solidFill>
                  <a:schemeClr val="accent5"/>
                </a:solidFill>
                <a:latin typeface="Merriweather Light"/>
                <a:cs typeface="Merriweather Light"/>
              </a:defRPr>
            </a:lvl2pPr>
            <a:lvl3pPr marL="512763" indent="273050">
              <a:spcBef>
                <a:spcPts val="0"/>
              </a:spcBef>
              <a:spcAft>
                <a:spcPts val="600"/>
              </a:spcAft>
              <a:buSzPct val="100000"/>
              <a:buFont typeface="Arial"/>
              <a:buChar char="•"/>
              <a:defRPr sz="2100" baseline="0">
                <a:solidFill>
                  <a:schemeClr val="accent5"/>
                </a:solidFill>
              </a:defRPr>
            </a:lvl3pPr>
            <a:lvl4pPr marL="1027114" indent="-285750">
              <a:spcBef>
                <a:spcPts val="0"/>
              </a:spcBef>
              <a:spcAft>
                <a:spcPts val="600"/>
              </a:spcAft>
              <a:buSzPct val="100000"/>
              <a:buFont typeface="Arial"/>
              <a:buChar char="•"/>
              <a:defRPr sz="1800" baseline="0">
                <a:solidFill>
                  <a:schemeClr val="accent5"/>
                </a:solidFill>
              </a:defRPr>
            </a:lvl4pPr>
            <a:lvl5pPr marL="2406650" indent="-342901">
              <a:buSzPct val="100000"/>
              <a:buFont typeface="+mj-lt"/>
              <a:buAutoNum type="arabicPeriod"/>
              <a:defRPr sz="1600">
                <a:solidFill>
                  <a:schemeClr val="accent5"/>
                </a:solidFill>
              </a:defRPr>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5"/>
          <p:cNvSpPr>
            <a:spLocks noGrp="1"/>
          </p:cNvSpPr>
          <p:nvPr>
            <p:ph type="body" sz="quarter" idx="12"/>
          </p:nvPr>
        </p:nvSpPr>
        <p:spPr>
          <a:xfrm>
            <a:off x="710057" y="598699"/>
            <a:ext cx="13269093" cy="577081"/>
          </a:xfrm>
          <a:prstGeom prst="rect">
            <a:avLst/>
          </a:prstGeom>
        </p:spPr>
        <p:txBody>
          <a:bodyPr wrap="square" lIns="0" tIns="0" rIns="0" bIns="0">
            <a:spAutoFit/>
          </a:bodyPr>
          <a:lstStyle>
            <a:lvl1pPr marL="0" indent="0">
              <a:lnSpc>
                <a:spcPct val="80000"/>
              </a:lnSpc>
              <a:buFontTx/>
              <a:buNone/>
              <a:defRPr sz="4500" b="0" i="0">
                <a:solidFill>
                  <a:srgbClr val="4C4C4C"/>
                </a:solidFill>
                <a:latin typeface="BentonSans Book"/>
                <a:cs typeface="BentonSans Book"/>
              </a:defRPr>
            </a:lvl1pPr>
          </a:lstStyle>
          <a:p>
            <a:pPr lvl="0"/>
            <a:r>
              <a:rPr lang="en-US"/>
              <a:t>Edit Master text styles</a:t>
            </a:r>
          </a:p>
        </p:txBody>
      </p:sp>
    </p:spTree>
    <p:extLst>
      <p:ext uri="{BB962C8B-B14F-4D97-AF65-F5344CB8AC3E}">
        <p14:creationId xmlns:p14="http://schemas.microsoft.com/office/powerpoint/2010/main" val="32660541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Image &amp; Copy">
    <p:spTree>
      <p:nvGrpSpPr>
        <p:cNvPr id="1" name=""/>
        <p:cNvGrpSpPr/>
        <p:nvPr/>
      </p:nvGrpSpPr>
      <p:grpSpPr>
        <a:xfrm>
          <a:off x="0" y="0"/>
          <a:ext cx="0" cy="0"/>
          <a:chOff x="0" y="0"/>
          <a:chExt cx="0" cy="0"/>
        </a:xfrm>
      </p:grpSpPr>
      <p:sp>
        <p:nvSpPr>
          <p:cNvPr id="6" name="Content Placeholder 2"/>
          <p:cNvSpPr>
            <a:spLocks noGrp="1"/>
          </p:cNvSpPr>
          <p:nvPr>
            <p:ph idx="13"/>
          </p:nvPr>
        </p:nvSpPr>
        <p:spPr>
          <a:xfrm>
            <a:off x="7329803" y="1887752"/>
            <a:ext cx="6649347" cy="443198"/>
          </a:xfrm>
          <a:prstGeom prst="rect">
            <a:avLst/>
          </a:prstGeom>
        </p:spPr>
        <p:txBody>
          <a:bodyPr wrap="square" lIns="0" tIns="0" rIns="0" bIns="0">
            <a:spAutoFit/>
          </a:bodyPr>
          <a:lstStyle>
            <a:lvl1pPr marL="0" indent="0">
              <a:buSzPct val="100000"/>
              <a:buFont typeface="Arial"/>
              <a:buNone/>
              <a:defRPr sz="2800">
                <a:solidFill>
                  <a:schemeClr val="accent5"/>
                </a:solidFill>
                <a:latin typeface="Merriweather Light"/>
                <a:cs typeface="Merriweather Light"/>
              </a:defRPr>
            </a:lvl1pPr>
            <a:lvl2pPr marL="339725" indent="0">
              <a:buSzPct val="100000"/>
              <a:buFont typeface="Arial"/>
              <a:buNone/>
              <a:defRPr sz="2400">
                <a:solidFill>
                  <a:schemeClr val="accent5"/>
                </a:solidFill>
              </a:defRPr>
            </a:lvl2pPr>
            <a:lvl3pPr marL="692150" indent="0">
              <a:buSzPct val="100000"/>
              <a:buFont typeface="Arial"/>
              <a:buNone/>
              <a:defRPr sz="2100">
                <a:solidFill>
                  <a:schemeClr val="accent5"/>
                </a:solidFill>
              </a:defRPr>
            </a:lvl3pPr>
            <a:lvl4pPr marL="1384301" indent="0">
              <a:buSzPct val="100000"/>
              <a:buFont typeface="Arial"/>
              <a:buNone/>
              <a:defRPr sz="1800">
                <a:solidFill>
                  <a:schemeClr val="accent5"/>
                </a:solidFill>
              </a:defRPr>
            </a:lvl4pPr>
            <a:lvl5pPr marL="2406650" indent="-342901">
              <a:buSzPct val="100000"/>
              <a:buFont typeface="+mj-lt"/>
              <a:buAutoNum type="arabicPeriod"/>
              <a:defRPr sz="1600">
                <a:solidFill>
                  <a:schemeClr val="accent5"/>
                </a:solidFill>
              </a:defRPr>
            </a:lvl5pPr>
          </a:lstStyle>
          <a:p>
            <a:pPr lvl="0"/>
            <a:r>
              <a:rPr lang="en-US"/>
              <a:t>Edit Master text styles</a:t>
            </a:r>
          </a:p>
        </p:txBody>
      </p:sp>
      <p:sp>
        <p:nvSpPr>
          <p:cNvPr id="4" name="Picture Placeholder 4"/>
          <p:cNvSpPr>
            <a:spLocks noGrp="1"/>
          </p:cNvSpPr>
          <p:nvPr>
            <p:ph type="pic" sz="quarter" idx="10"/>
          </p:nvPr>
        </p:nvSpPr>
        <p:spPr>
          <a:xfrm>
            <a:off x="704476" y="1869074"/>
            <a:ext cx="6019800" cy="5407933"/>
          </a:xfrm>
          <a:prstGeom prst="rect">
            <a:avLst/>
          </a:prstGeom>
          <a:ln w="6350" cmpd="sng">
            <a:solidFill>
              <a:srgbClr val="666666"/>
            </a:solidFill>
          </a:ln>
        </p:spPr>
        <p:txBody>
          <a:bodyPr lIns="91440" tIns="45720" rIns="91440" bIns="45720"/>
          <a:lstStyle>
            <a:lvl1pPr marL="0" indent="0">
              <a:buFontTx/>
              <a:buNone/>
              <a:defRPr sz="2800">
                <a:solidFill>
                  <a:srgbClr val="4C4C4C"/>
                </a:solidFill>
                <a:latin typeface="Merriweather Light"/>
                <a:cs typeface="Merriweather Light"/>
              </a:defRPr>
            </a:lvl1pPr>
          </a:lstStyle>
          <a:p>
            <a:pPr lvl="0"/>
            <a:r>
              <a:rPr lang="en-US" noProof="0"/>
              <a:t>Click icon to add picture</a:t>
            </a:r>
            <a:endParaRPr lang="en-US" noProof="0" dirty="0"/>
          </a:p>
        </p:txBody>
      </p:sp>
      <p:sp>
        <p:nvSpPr>
          <p:cNvPr id="7" name="Text Placeholder 5"/>
          <p:cNvSpPr>
            <a:spLocks noGrp="1"/>
          </p:cNvSpPr>
          <p:nvPr>
            <p:ph type="body" sz="quarter" idx="12"/>
          </p:nvPr>
        </p:nvSpPr>
        <p:spPr>
          <a:xfrm>
            <a:off x="710057" y="598699"/>
            <a:ext cx="13269093" cy="577081"/>
          </a:xfrm>
          <a:prstGeom prst="rect">
            <a:avLst/>
          </a:prstGeom>
        </p:spPr>
        <p:txBody>
          <a:bodyPr wrap="square" lIns="0" tIns="0" rIns="0" bIns="0">
            <a:spAutoFit/>
          </a:bodyPr>
          <a:lstStyle>
            <a:lvl1pPr marL="0" indent="0">
              <a:lnSpc>
                <a:spcPct val="80000"/>
              </a:lnSpc>
              <a:buFontTx/>
              <a:buNone/>
              <a:defRPr sz="4500" b="0" i="0">
                <a:solidFill>
                  <a:srgbClr val="4C4C4C"/>
                </a:solidFill>
                <a:latin typeface="BentonSans Book"/>
                <a:cs typeface="BentonSans Book"/>
              </a:defRPr>
            </a:lvl1pPr>
          </a:lstStyle>
          <a:p>
            <a:pPr lvl="0"/>
            <a:r>
              <a:rPr lang="en-US"/>
              <a:t>Edit Master text styles</a:t>
            </a:r>
          </a:p>
        </p:txBody>
      </p:sp>
    </p:spTree>
    <p:extLst>
      <p:ext uri="{BB962C8B-B14F-4D97-AF65-F5344CB8AC3E}">
        <p14:creationId xmlns:p14="http://schemas.microsoft.com/office/powerpoint/2010/main" val="373256849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704476" y="1893515"/>
            <a:ext cx="13273731" cy="5358966"/>
          </a:xfrm>
          <a:prstGeom prst="rect">
            <a:avLst/>
          </a:prstGeom>
        </p:spPr>
        <p:txBody>
          <a:bodyPr lIns="0" tIns="0" rIns="0" bIns="0"/>
          <a:lstStyle>
            <a:lvl1pPr marL="0" indent="0">
              <a:buSzPct val="120000"/>
              <a:buFontTx/>
              <a:buNone/>
              <a:defRPr sz="2800">
                <a:solidFill>
                  <a:schemeClr val="accent5"/>
                </a:solidFill>
                <a:latin typeface="Merriweather Light"/>
                <a:cs typeface="Merriweather Light"/>
              </a:defRPr>
            </a:lvl1pPr>
          </a:lstStyle>
          <a:p>
            <a:pPr lvl="0"/>
            <a:r>
              <a:rPr lang="en-US" noProof="0"/>
              <a:t>Click icon to add table</a:t>
            </a:r>
            <a:endParaRPr lang="en-US" noProof="0" dirty="0"/>
          </a:p>
        </p:txBody>
      </p:sp>
      <p:sp>
        <p:nvSpPr>
          <p:cNvPr id="5" name="Text Placeholder 5"/>
          <p:cNvSpPr>
            <a:spLocks noGrp="1"/>
          </p:cNvSpPr>
          <p:nvPr>
            <p:ph type="body" sz="quarter" idx="12"/>
          </p:nvPr>
        </p:nvSpPr>
        <p:spPr>
          <a:xfrm>
            <a:off x="710057" y="598699"/>
            <a:ext cx="13269093" cy="577081"/>
          </a:xfrm>
          <a:prstGeom prst="rect">
            <a:avLst/>
          </a:prstGeom>
        </p:spPr>
        <p:txBody>
          <a:bodyPr wrap="square" lIns="0" tIns="0" rIns="0" bIns="0">
            <a:spAutoFit/>
          </a:bodyPr>
          <a:lstStyle>
            <a:lvl1pPr marL="0" indent="0">
              <a:lnSpc>
                <a:spcPct val="80000"/>
              </a:lnSpc>
              <a:buFontTx/>
              <a:buNone/>
              <a:defRPr sz="4500" b="0" i="0">
                <a:solidFill>
                  <a:srgbClr val="4C4C4C"/>
                </a:solidFill>
                <a:latin typeface="BentonSans Book"/>
                <a:cs typeface="BentonSans Book"/>
              </a:defRPr>
            </a:lvl1pPr>
          </a:lstStyle>
          <a:p>
            <a:pPr lvl="0"/>
            <a:r>
              <a:rPr lang="en-US"/>
              <a:t>Edit Master text styles</a:t>
            </a:r>
          </a:p>
        </p:txBody>
      </p:sp>
    </p:spTree>
    <p:extLst>
      <p:ext uri="{BB962C8B-B14F-4D97-AF65-F5344CB8AC3E}">
        <p14:creationId xmlns:p14="http://schemas.microsoft.com/office/powerpoint/2010/main" val="384163383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FullPageImage_NoColorBar">
    <p:spTree>
      <p:nvGrpSpPr>
        <p:cNvPr id="1" name=""/>
        <p:cNvGrpSpPr/>
        <p:nvPr/>
      </p:nvGrpSpPr>
      <p:grpSpPr>
        <a:xfrm>
          <a:off x="0" y="0"/>
          <a:ext cx="0" cy="0"/>
          <a:chOff x="0" y="0"/>
          <a:chExt cx="0" cy="0"/>
        </a:xfrm>
      </p:grpSpPr>
      <p:sp>
        <p:nvSpPr>
          <p:cNvPr id="11" name="Picture Placeholder 2"/>
          <p:cNvSpPr>
            <a:spLocks noGrp="1"/>
          </p:cNvSpPr>
          <p:nvPr>
            <p:ph type="pic" sz="quarter" idx="10"/>
          </p:nvPr>
        </p:nvSpPr>
        <p:spPr>
          <a:xfrm>
            <a:off x="0" y="0"/>
            <a:ext cx="14630400" cy="8229600"/>
          </a:xfrm>
          <a:prstGeom prst="rect">
            <a:avLst/>
          </a:prstGeom>
          <a:solidFill>
            <a:schemeClr val="bg1"/>
          </a:solidFill>
          <a:ln w="6350" cmpd="sng">
            <a:solidFill>
              <a:srgbClr val="666666"/>
            </a:solidFill>
          </a:ln>
        </p:spPr>
        <p:txBody>
          <a:bodyPr lIns="91440" tIns="45720" rIns="91440" bIns="45720"/>
          <a:lstStyle>
            <a:lvl1pPr marL="0" indent="0">
              <a:buFontTx/>
              <a:buNone/>
              <a:defRPr sz="2800">
                <a:solidFill>
                  <a:schemeClr val="accent5"/>
                </a:solidFill>
                <a:latin typeface="Merriweather Light"/>
                <a:cs typeface="Merriweather Light"/>
              </a:defRPr>
            </a:lvl1pPr>
          </a:lstStyle>
          <a:p>
            <a:pPr lvl="0"/>
            <a:r>
              <a:rPr lang="en-US" noProof="0"/>
              <a:t>Click icon to add picture</a:t>
            </a:r>
            <a:endParaRPr lang="en-US" noProof="0" dirty="0"/>
          </a:p>
        </p:txBody>
      </p:sp>
    </p:spTree>
    <p:extLst>
      <p:ext uri="{BB962C8B-B14F-4D97-AF65-F5344CB8AC3E}">
        <p14:creationId xmlns:p14="http://schemas.microsoft.com/office/powerpoint/2010/main" val="101520727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Full Page Image w Color Bar">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4630400" cy="8229602"/>
          </a:xfrm>
          <a:prstGeom prst="rect">
            <a:avLst/>
          </a:prstGeom>
          <a:ln w="6350" cmpd="sng">
            <a:solidFill>
              <a:schemeClr val="tx1"/>
            </a:solidFill>
          </a:ln>
        </p:spPr>
        <p:txBody>
          <a:bodyPr lIns="91440" tIns="45720" rIns="91440" bIns="45720"/>
          <a:lstStyle>
            <a:lvl1pPr marL="0" indent="0">
              <a:buFontTx/>
              <a:buNone/>
              <a:defRPr sz="2800">
                <a:solidFill>
                  <a:schemeClr val="accent5"/>
                </a:solidFill>
                <a:latin typeface="Merriweather Light"/>
                <a:cs typeface="Merriweather Light"/>
              </a:defRPr>
            </a:lvl1pPr>
          </a:lstStyle>
          <a:p>
            <a:pPr lvl="0"/>
            <a:r>
              <a:rPr lang="en-US" noProof="0"/>
              <a:t>Click icon to add picture</a:t>
            </a:r>
            <a:endParaRPr lang="en-US" noProof="0" dirty="0"/>
          </a:p>
        </p:txBody>
      </p:sp>
    </p:spTree>
    <p:extLst>
      <p:ext uri="{BB962C8B-B14F-4D97-AF65-F5344CB8AC3E}">
        <p14:creationId xmlns:p14="http://schemas.microsoft.com/office/powerpoint/2010/main" val="373061498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9904365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Final Slide">
    <p:spTree>
      <p:nvGrpSpPr>
        <p:cNvPr id="1" name=""/>
        <p:cNvGrpSpPr/>
        <p:nvPr/>
      </p:nvGrpSpPr>
      <p:grpSpPr>
        <a:xfrm>
          <a:off x="0" y="0"/>
          <a:ext cx="0" cy="0"/>
          <a:chOff x="0" y="0"/>
          <a:chExt cx="0" cy="0"/>
        </a:xfrm>
      </p:grpSpPr>
      <p:sp>
        <p:nvSpPr>
          <p:cNvPr id="2" name="Rectangle 1"/>
          <p:cNvSpPr/>
          <p:nvPr/>
        </p:nvSpPr>
        <p:spPr>
          <a:xfrm>
            <a:off x="0" y="0"/>
            <a:ext cx="14630400" cy="82296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1306221" fontAlgn="auto">
              <a:spcBef>
                <a:spcPts val="0"/>
              </a:spcBef>
              <a:spcAft>
                <a:spcPts val="0"/>
              </a:spcAft>
              <a:defRPr/>
            </a:pPr>
            <a:endParaRPr lang="en-US" dirty="0">
              <a:latin typeface="BentonSans Book"/>
            </a:endParaRPr>
          </a:p>
        </p:txBody>
      </p:sp>
      <p:pic>
        <p:nvPicPr>
          <p:cNvPr id="3" name="Picture 6" descr="tableau_rgb.eps"/>
          <p:cNvPicPr>
            <a:picLocks noChangeAspect="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2946400" y="3206750"/>
            <a:ext cx="8737600" cy="18161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24964165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
        <p:nvSpPr>
          <p:cNvPr id="2" name="Rectangle 1"/>
          <p:cNvSpPr/>
          <p:nvPr/>
        </p:nvSpPr>
        <p:spPr>
          <a:xfrm>
            <a:off x="0" y="0"/>
            <a:ext cx="14630400" cy="82296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1306221" fontAlgn="auto">
              <a:spcBef>
                <a:spcPts val="0"/>
              </a:spcBef>
              <a:spcAft>
                <a:spcPts val="0"/>
              </a:spcAft>
              <a:defRPr/>
            </a:pPr>
            <a:endParaRPr lang="en-US" dirty="0">
              <a:latin typeface="BentonSans Book"/>
            </a:endParaRPr>
          </a:p>
        </p:txBody>
      </p:sp>
    </p:spTree>
    <p:extLst>
      <p:ext uri="{BB962C8B-B14F-4D97-AF65-F5344CB8AC3E}">
        <p14:creationId xmlns:p14="http://schemas.microsoft.com/office/powerpoint/2010/main" val="411081750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ormat Blank S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8963997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33" name="Text Placeholder 32"/>
          <p:cNvSpPr>
            <a:spLocks noGrp="1"/>
          </p:cNvSpPr>
          <p:nvPr>
            <p:ph type="body" sz="quarter" idx="11"/>
          </p:nvPr>
        </p:nvSpPr>
        <p:spPr>
          <a:xfrm>
            <a:off x="706102" y="1813044"/>
            <a:ext cx="5337174" cy="3643818"/>
          </a:xfrm>
          <a:prstGeom prst="rect">
            <a:avLst/>
          </a:prstGeom>
        </p:spPr>
        <p:txBody>
          <a:bodyPr vert="horz" lIns="0" tIns="0" rIns="0" bIns="0">
            <a:spAutoFit/>
          </a:bodyPr>
          <a:lstStyle>
            <a:lvl1pPr marL="0" indent="0">
              <a:lnSpc>
                <a:spcPct val="150000"/>
              </a:lnSpc>
              <a:spcBef>
                <a:spcPts val="0"/>
              </a:spcBef>
              <a:buFontTx/>
              <a:buNone/>
              <a:defRPr sz="2800" b="0" i="0" baseline="0">
                <a:solidFill>
                  <a:schemeClr val="accent5"/>
                </a:solidFill>
                <a:latin typeface="Merriweather Light"/>
                <a:cs typeface="Merriweather Light"/>
              </a:defRPr>
            </a:lvl1pPr>
            <a:lvl2pPr marL="0" indent="0">
              <a:lnSpc>
                <a:spcPct val="150000"/>
              </a:lnSpc>
              <a:buFontTx/>
              <a:buNone/>
              <a:defRPr sz="2900" baseline="0">
                <a:solidFill>
                  <a:schemeClr val="accent5"/>
                </a:solidFill>
              </a:defRPr>
            </a:lvl2pPr>
            <a:lvl3pPr marL="0" indent="0">
              <a:lnSpc>
                <a:spcPct val="150000"/>
              </a:lnSpc>
              <a:buFontTx/>
              <a:buNone/>
              <a:defRPr sz="2900" baseline="0">
                <a:solidFill>
                  <a:schemeClr val="accent5"/>
                </a:solidFill>
              </a:defRPr>
            </a:lvl3pPr>
            <a:lvl4pPr marL="0" indent="0">
              <a:lnSpc>
                <a:spcPct val="150000"/>
              </a:lnSpc>
              <a:buFontTx/>
              <a:buNone/>
              <a:defRPr sz="2900" baseline="0">
                <a:solidFill>
                  <a:schemeClr val="accent5"/>
                </a:solidFill>
              </a:defRPr>
            </a:lvl4pPr>
            <a:lvl5pPr marL="0" indent="0">
              <a:lnSpc>
                <a:spcPct val="150000"/>
              </a:lnSpc>
              <a:buFontTx/>
              <a:buNone/>
              <a:defRPr sz="2900" baseline="0">
                <a:solidFill>
                  <a:schemeClr val="accent5"/>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5" name="Text Placeholder 32"/>
          <p:cNvSpPr>
            <a:spLocks noGrp="1"/>
          </p:cNvSpPr>
          <p:nvPr>
            <p:ph type="body" sz="quarter" idx="12"/>
          </p:nvPr>
        </p:nvSpPr>
        <p:spPr>
          <a:xfrm>
            <a:off x="8545513" y="1813044"/>
            <a:ext cx="5414961" cy="3643818"/>
          </a:xfrm>
          <a:prstGeom prst="rect">
            <a:avLst/>
          </a:prstGeom>
        </p:spPr>
        <p:txBody>
          <a:bodyPr vert="horz" wrap="square" lIns="0" tIns="0" rIns="0" bIns="0">
            <a:spAutoFit/>
          </a:bodyPr>
          <a:lstStyle>
            <a:lvl1pPr marL="0" marR="0" indent="0" algn="l" defTabSz="1306221" rtl="0" eaLnBrk="1" fontAlgn="auto" latinLnBrk="0" hangingPunct="1">
              <a:lnSpc>
                <a:spcPct val="150000"/>
              </a:lnSpc>
              <a:spcBef>
                <a:spcPts val="0"/>
              </a:spcBef>
              <a:spcAft>
                <a:spcPts val="0"/>
              </a:spcAft>
              <a:buClrTx/>
              <a:buSzTx/>
              <a:buFontTx/>
              <a:buNone/>
              <a:tabLst/>
              <a:defRPr sz="2800" b="0" i="0" baseline="0">
                <a:solidFill>
                  <a:srgbClr val="4C4C4C"/>
                </a:solidFill>
                <a:latin typeface="Merriweather Light"/>
                <a:cs typeface="Merriweather Light"/>
              </a:defRPr>
            </a:lvl1pPr>
            <a:lvl2pPr marL="0" indent="0">
              <a:lnSpc>
                <a:spcPct val="150000"/>
              </a:lnSpc>
              <a:buFontTx/>
              <a:buNone/>
              <a:defRPr sz="2900" baseline="0">
                <a:solidFill>
                  <a:srgbClr val="4C4C4C"/>
                </a:solidFill>
              </a:defRPr>
            </a:lvl2pPr>
            <a:lvl3pPr marL="0" indent="0">
              <a:lnSpc>
                <a:spcPct val="150000"/>
              </a:lnSpc>
              <a:buFontTx/>
              <a:buNone/>
              <a:defRPr sz="2900" baseline="0">
                <a:solidFill>
                  <a:srgbClr val="4C4C4C"/>
                </a:solidFill>
              </a:defRPr>
            </a:lvl3pPr>
            <a:lvl4pPr marL="0" indent="0">
              <a:lnSpc>
                <a:spcPct val="150000"/>
              </a:lnSpc>
              <a:buFontTx/>
              <a:buNone/>
              <a:defRPr sz="2900" baseline="0">
                <a:solidFill>
                  <a:srgbClr val="4C4C4C"/>
                </a:solidFill>
              </a:defRPr>
            </a:lvl4pPr>
            <a:lvl5pPr marL="0" indent="0">
              <a:lnSpc>
                <a:spcPct val="150000"/>
              </a:lnSpc>
              <a:buFontTx/>
              <a:buNone/>
              <a:defRPr sz="2900" baseline="0">
                <a:solidFill>
                  <a:srgbClr val="4C4C4C"/>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5"/>
          <p:cNvSpPr>
            <a:spLocks noGrp="1"/>
          </p:cNvSpPr>
          <p:nvPr>
            <p:ph type="body" sz="quarter" idx="13"/>
          </p:nvPr>
        </p:nvSpPr>
        <p:spPr>
          <a:xfrm>
            <a:off x="715321" y="600286"/>
            <a:ext cx="13245154" cy="577081"/>
          </a:xfrm>
          <a:prstGeom prst="rect">
            <a:avLst/>
          </a:prstGeom>
        </p:spPr>
        <p:txBody>
          <a:bodyPr wrap="square" lIns="0" tIns="0" rIns="0" bIns="0">
            <a:spAutoFit/>
          </a:bodyPr>
          <a:lstStyle>
            <a:lvl1pPr marL="0" indent="0">
              <a:lnSpc>
                <a:spcPct val="80000"/>
              </a:lnSpc>
              <a:buFontTx/>
              <a:buNone/>
              <a:defRPr sz="4500" b="0" i="0" baseline="0">
                <a:solidFill>
                  <a:schemeClr val="accent5"/>
                </a:solidFill>
                <a:latin typeface="BentonSans Book"/>
                <a:cs typeface="BentonSans Book"/>
              </a:defRPr>
            </a:lvl1pPr>
          </a:lstStyle>
          <a:p>
            <a:pPr lvl="0"/>
            <a:r>
              <a:rPr lang="en-US"/>
              <a:t>Edit Master text styles</a:t>
            </a:r>
          </a:p>
        </p:txBody>
      </p:sp>
    </p:spTree>
    <p:extLst>
      <p:ext uri="{BB962C8B-B14F-4D97-AF65-F5344CB8AC3E}">
        <p14:creationId xmlns:p14="http://schemas.microsoft.com/office/powerpoint/2010/main" val="224696925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cSld name="6_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9732759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097280" y="1346836"/>
            <a:ext cx="12435840" cy="2865120"/>
          </a:xfrm>
        </p:spPr>
        <p:txBody>
          <a:bodyPr anchor="b"/>
          <a:lstStyle>
            <a:lvl1pPr algn="ctr">
              <a:defRPr sz="7200"/>
            </a:lvl1pPr>
          </a:lstStyle>
          <a:p>
            <a:r>
              <a:rPr lang="en-US"/>
              <a:t>Click to edit Master title style</a:t>
            </a:r>
            <a:endParaRPr lang="en-US" dirty="0"/>
          </a:p>
        </p:txBody>
      </p:sp>
      <p:sp>
        <p:nvSpPr>
          <p:cNvPr id="3" name="Subtitle 2"/>
          <p:cNvSpPr>
            <a:spLocks noGrp="1"/>
          </p:cNvSpPr>
          <p:nvPr>
            <p:ph type="subTitle" idx="1"/>
          </p:nvPr>
        </p:nvSpPr>
        <p:spPr>
          <a:xfrm>
            <a:off x="1828800" y="4322446"/>
            <a:ext cx="10972800" cy="1986914"/>
          </a:xfrm>
        </p:spPr>
        <p:txBody>
          <a:bodyPr/>
          <a:lstStyle>
            <a:lvl1pPr marL="0" indent="0" algn="ctr">
              <a:buNone/>
              <a:defRPr sz="2880"/>
            </a:lvl1pPr>
            <a:lvl2pPr marL="548640" indent="0" algn="ctr">
              <a:buNone/>
              <a:defRPr sz="2400"/>
            </a:lvl2pPr>
            <a:lvl3pPr marL="1097280" indent="0" algn="ctr">
              <a:buNone/>
              <a:defRPr sz="2160"/>
            </a:lvl3pPr>
            <a:lvl4pPr marL="1645920" indent="0" algn="ctr">
              <a:buNone/>
              <a:defRPr sz="1920"/>
            </a:lvl4pPr>
            <a:lvl5pPr marL="2194560" indent="0" algn="ctr">
              <a:buNone/>
              <a:defRPr sz="1920"/>
            </a:lvl5pPr>
            <a:lvl6pPr marL="2743200" indent="0" algn="ctr">
              <a:buNone/>
              <a:defRPr sz="1920"/>
            </a:lvl6pPr>
            <a:lvl7pPr marL="3291840" indent="0" algn="ctr">
              <a:buNone/>
              <a:defRPr sz="1920"/>
            </a:lvl7pPr>
            <a:lvl8pPr marL="3840480" indent="0" algn="ctr">
              <a:buNone/>
              <a:defRPr sz="1920"/>
            </a:lvl8pPr>
            <a:lvl9pPr marL="4389120" indent="0" algn="ctr">
              <a:buNone/>
              <a:defRPr sz="192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latin typeface="Merriweather Light"/>
              </a:defRPr>
            </a:lvl1pPr>
          </a:lstStyle>
          <a:p>
            <a:fld id="{4CA7A5A3-3104-47FA-8711-B264DD835C83}" type="datetimeFigureOut">
              <a:rPr lang="en-US" smtClean="0">
                <a:solidFill>
                  <a:prstClr val="black">
                    <a:tint val="75000"/>
                  </a:prstClr>
                </a:solidFill>
              </a:rPr>
              <a:pPr/>
              <a:t>8/1/2017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atin typeface="Merriweather Light"/>
              </a:defRPr>
            </a:lvl1p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atin typeface="Merriweather Light"/>
              </a:defRPr>
            </a:lvl1pPr>
          </a:lstStyle>
          <a:p>
            <a:fld id="{FDE6BF65-5B03-405A-A475-A9522EE86E7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97255845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_Title and Text">
    <p:spTree>
      <p:nvGrpSpPr>
        <p:cNvPr id="1" name=""/>
        <p:cNvGrpSpPr/>
        <p:nvPr/>
      </p:nvGrpSpPr>
      <p:grpSpPr>
        <a:xfrm>
          <a:off x="0" y="0"/>
          <a:ext cx="0" cy="0"/>
          <a:chOff x="0" y="0"/>
          <a:chExt cx="0" cy="0"/>
        </a:xfrm>
      </p:grpSpPr>
      <p:sp>
        <p:nvSpPr>
          <p:cNvPr id="15" name="Title 14"/>
          <p:cNvSpPr>
            <a:spLocks noGrp="1"/>
          </p:cNvSpPr>
          <p:nvPr>
            <p:ph type="title"/>
          </p:nvPr>
        </p:nvSpPr>
        <p:spPr bwMode="gray"/>
        <p:txBody>
          <a:bodyPr/>
          <a:lstStyle/>
          <a:p>
            <a:pPr lvl="0"/>
            <a:r>
              <a:rPr lang="en-US" dirty="0"/>
              <a:t>Click to edit Master title style</a:t>
            </a:r>
            <a:endParaRPr lang="en-GB" dirty="0"/>
          </a:p>
        </p:txBody>
      </p:sp>
      <p:sp>
        <p:nvSpPr>
          <p:cNvPr id="6" name="Text Placeholder 5"/>
          <p:cNvSpPr>
            <a:spLocks noGrp="1"/>
          </p:cNvSpPr>
          <p:nvPr>
            <p:ph type="body" sz="quarter" idx="10"/>
          </p:nvPr>
        </p:nvSpPr>
        <p:spPr bwMode="gray">
          <a:xfrm>
            <a:off x="731520" y="1920240"/>
            <a:ext cx="13167360" cy="5431156"/>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414487682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_Title and Text">
    <p:spTree>
      <p:nvGrpSpPr>
        <p:cNvPr id="1" name=""/>
        <p:cNvGrpSpPr/>
        <p:nvPr/>
      </p:nvGrpSpPr>
      <p:grpSpPr>
        <a:xfrm>
          <a:off x="0" y="0"/>
          <a:ext cx="0" cy="0"/>
          <a:chOff x="0" y="0"/>
          <a:chExt cx="0" cy="0"/>
        </a:xfrm>
      </p:grpSpPr>
      <p:sp>
        <p:nvSpPr>
          <p:cNvPr id="4" name="Rectangle 3"/>
          <p:cNvSpPr/>
          <p:nvPr userDrawn="1"/>
        </p:nvSpPr>
        <p:spPr>
          <a:xfrm>
            <a:off x="0" y="6905626"/>
            <a:ext cx="14630400" cy="132397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1306221" fontAlgn="auto">
              <a:spcBef>
                <a:spcPts val="0"/>
              </a:spcBef>
              <a:spcAft>
                <a:spcPts val="0"/>
              </a:spcAft>
              <a:defRPr/>
            </a:pPr>
            <a:endParaRPr lang="en-US" dirty="0">
              <a:latin typeface="BentonSans Book"/>
            </a:endParaRPr>
          </a:p>
        </p:txBody>
      </p:sp>
      <p:sp>
        <p:nvSpPr>
          <p:cNvPr id="15" name="Title 14"/>
          <p:cNvSpPr>
            <a:spLocks noGrp="1"/>
          </p:cNvSpPr>
          <p:nvPr>
            <p:ph type="title"/>
          </p:nvPr>
        </p:nvSpPr>
        <p:spPr bwMode="gray"/>
        <p:txBody>
          <a:bodyPr/>
          <a:lstStyle/>
          <a:p>
            <a:pPr lvl="0"/>
            <a:r>
              <a:rPr lang="en-US" dirty="0"/>
              <a:t>Click to edit Master title style</a:t>
            </a:r>
            <a:endParaRPr lang="en-GB" dirty="0"/>
          </a:p>
        </p:txBody>
      </p:sp>
      <p:sp>
        <p:nvSpPr>
          <p:cNvPr id="6" name="Text Placeholder 5"/>
          <p:cNvSpPr>
            <a:spLocks noGrp="1"/>
          </p:cNvSpPr>
          <p:nvPr>
            <p:ph type="body" sz="quarter" idx="10"/>
          </p:nvPr>
        </p:nvSpPr>
        <p:spPr bwMode="gray">
          <a:xfrm>
            <a:off x="731520" y="1920240"/>
            <a:ext cx="13167360" cy="5431156"/>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404379364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_Presentation Title Slide">
    <p:spTree>
      <p:nvGrpSpPr>
        <p:cNvPr id="1" name=""/>
        <p:cNvGrpSpPr/>
        <p:nvPr/>
      </p:nvGrpSpPr>
      <p:grpSpPr>
        <a:xfrm>
          <a:off x="0" y="0"/>
          <a:ext cx="0" cy="0"/>
          <a:chOff x="0" y="0"/>
          <a:chExt cx="0" cy="0"/>
        </a:xfrm>
      </p:grpSpPr>
      <p:pic>
        <p:nvPicPr>
          <p:cNvPr id="5" name="Picture 6"/>
          <p:cNvPicPr>
            <a:picLocks noChangeAspect="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681038" y="609600"/>
            <a:ext cx="2593975" cy="5397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 name="Text Placeholder 3"/>
          <p:cNvSpPr>
            <a:spLocks noGrp="1"/>
          </p:cNvSpPr>
          <p:nvPr>
            <p:ph type="body" sz="quarter" idx="11"/>
          </p:nvPr>
        </p:nvSpPr>
        <p:spPr>
          <a:xfrm>
            <a:off x="705985" y="1891756"/>
            <a:ext cx="13245156" cy="577081"/>
          </a:xfrm>
          <a:prstGeom prst="rect">
            <a:avLst/>
          </a:prstGeom>
        </p:spPr>
        <p:txBody>
          <a:bodyPr wrap="square" lIns="0" tIns="0" rIns="0" bIns="0">
            <a:spAutoFit/>
          </a:bodyPr>
          <a:lstStyle>
            <a:lvl1pPr marL="0" indent="0">
              <a:lnSpc>
                <a:spcPct val="80000"/>
              </a:lnSpc>
              <a:buNone/>
              <a:defRPr sz="4500" b="0" i="0" baseline="0">
                <a:solidFill>
                  <a:schemeClr val="accent5"/>
                </a:solidFill>
                <a:latin typeface="BentonSans Book"/>
                <a:cs typeface="BentonSans Book"/>
              </a:defRPr>
            </a:lvl1pPr>
            <a:lvl2pPr marL="653110" indent="0">
              <a:buNone/>
              <a:defRPr/>
            </a:lvl2pPr>
            <a:lvl3pPr marL="1306221" indent="0">
              <a:buNone/>
              <a:defRPr/>
            </a:lvl3pPr>
            <a:lvl4pPr marL="1959331" indent="0">
              <a:buNone/>
              <a:defRPr/>
            </a:lvl4pPr>
            <a:lvl5pPr marL="2612442" indent="0">
              <a:buNone/>
              <a:defRPr/>
            </a:lvl5pPr>
          </a:lstStyle>
          <a:p>
            <a:pPr lvl="0"/>
            <a:r>
              <a:rPr lang="en-US"/>
              <a:t>Edit Master text styles</a:t>
            </a:r>
          </a:p>
        </p:txBody>
      </p:sp>
    </p:spTree>
    <p:extLst>
      <p:ext uri="{BB962C8B-B14F-4D97-AF65-F5344CB8AC3E}">
        <p14:creationId xmlns:p14="http://schemas.microsoft.com/office/powerpoint/2010/main" val="106528685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_Table of Contents">
    <p:spTree>
      <p:nvGrpSpPr>
        <p:cNvPr id="1" name=""/>
        <p:cNvGrpSpPr/>
        <p:nvPr/>
      </p:nvGrpSpPr>
      <p:grpSpPr>
        <a:xfrm>
          <a:off x="0" y="0"/>
          <a:ext cx="0" cy="0"/>
          <a:chOff x="0" y="0"/>
          <a:chExt cx="0" cy="0"/>
        </a:xfrm>
      </p:grpSpPr>
      <p:sp>
        <p:nvSpPr>
          <p:cNvPr id="33" name="Text Placeholder 32"/>
          <p:cNvSpPr>
            <a:spLocks noGrp="1"/>
          </p:cNvSpPr>
          <p:nvPr>
            <p:ph type="body" sz="quarter" idx="11"/>
          </p:nvPr>
        </p:nvSpPr>
        <p:spPr>
          <a:xfrm>
            <a:off x="706102" y="1813044"/>
            <a:ext cx="5337174" cy="3643818"/>
          </a:xfrm>
          <a:prstGeom prst="rect">
            <a:avLst/>
          </a:prstGeom>
        </p:spPr>
        <p:txBody>
          <a:bodyPr vert="horz" lIns="0" tIns="0" rIns="0" bIns="0">
            <a:spAutoFit/>
          </a:bodyPr>
          <a:lstStyle>
            <a:lvl1pPr marL="0" indent="0">
              <a:lnSpc>
                <a:spcPct val="150000"/>
              </a:lnSpc>
              <a:spcBef>
                <a:spcPts val="0"/>
              </a:spcBef>
              <a:buFontTx/>
              <a:buNone/>
              <a:defRPr sz="2800" b="0" i="0" baseline="0">
                <a:solidFill>
                  <a:schemeClr val="accent5"/>
                </a:solidFill>
                <a:latin typeface="Merriweather Light"/>
                <a:cs typeface="Merriweather Light"/>
              </a:defRPr>
            </a:lvl1pPr>
            <a:lvl2pPr marL="0" indent="0">
              <a:lnSpc>
                <a:spcPct val="150000"/>
              </a:lnSpc>
              <a:buFontTx/>
              <a:buNone/>
              <a:defRPr sz="2900" baseline="0">
                <a:solidFill>
                  <a:schemeClr val="accent5"/>
                </a:solidFill>
              </a:defRPr>
            </a:lvl2pPr>
            <a:lvl3pPr marL="0" indent="0">
              <a:lnSpc>
                <a:spcPct val="150000"/>
              </a:lnSpc>
              <a:buFontTx/>
              <a:buNone/>
              <a:defRPr sz="2900" baseline="0">
                <a:solidFill>
                  <a:schemeClr val="accent5"/>
                </a:solidFill>
              </a:defRPr>
            </a:lvl3pPr>
            <a:lvl4pPr marL="0" indent="0">
              <a:lnSpc>
                <a:spcPct val="150000"/>
              </a:lnSpc>
              <a:buFontTx/>
              <a:buNone/>
              <a:defRPr sz="2900" baseline="0">
                <a:solidFill>
                  <a:schemeClr val="accent5"/>
                </a:solidFill>
              </a:defRPr>
            </a:lvl4pPr>
            <a:lvl5pPr marL="0" indent="0">
              <a:lnSpc>
                <a:spcPct val="150000"/>
              </a:lnSpc>
              <a:buFontTx/>
              <a:buNone/>
              <a:defRPr sz="2900" baseline="0">
                <a:solidFill>
                  <a:schemeClr val="accent5"/>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5" name="Text Placeholder 32"/>
          <p:cNvSpPr>
            <a:spLocks noGrp="1"/>
          </p:cNvSpPr>
          <p:nvPr>
            <p:ph type="body" sz="quarter" idx="12"/>
          </p:nvPr>
        </p:nvSpPr>
        <p:spPr>
          <a:xfrm>
            <a:off x="8545513" y="1813044"/>
            <a:ext cx="5414961" cy="3643818"/>
          </a:xfrm>
          <a:prstGeom prst="rect">
            <a:avLst/>
          </a:prstGeom>
        </p:spPr>
        <p:txBody>
          <a:bodyPr vert="horz" wrap="square" lIns="0" tIns="0" rIns="0" bIns="0">
            <a:spAutoFit/>
          </a:bodyPr>
          <a:lstStyle>
            <a:lvl1pPr marL="0" marR="0" indent="0" algn="l" defTabSz="1306221" rtl="0" eaLnBrk="1" fontAlgn="auto" latinLnBrk="0" hangingPunct="1">
              <a:lnSpc>
                <a:spcPct val="150000"/>
              </a:lnSpc>
              <a:spcBef>
                <a:spcPts val="0"/>
              </a:spcBef>
              <a:spcAft>
                <a:spcPts val="0"/>
              </a:spcAft>
              <a:buClrTx/>
              <a:buSzTx/>
              <a:buFontTx/>
              <a:buNone/>
              <a:tabLst/>
              <a:defRPr sz="2800" b="0" i="0" baseline="0">
                <a:solidFill>
                  <a:srgbClr val="4C4C4C"/>
                </a:solidFill>
                <a:latin typeface="Merriweather Light"/>
                <a:cs typeface="Merriweather Light"/>
              </a:defRPr>
            </a:lvl1pPr>
            <a:lvl2pPr marL="0" indent="0">
              <a:lnSpc>
                <a:spcPct val="150000"/>
              </a:lnSpc>
              <a:buFontTx/>
              <a:buNone/>
              <a:defRPr sz="2900" baseline="0">
                <a:solidFill>
                  <a:srgbClr val="4C4C4C"/>
                </a:solidFill>
              </a:defRPr>
            </a:lvl2pPr>
            <a:lvl3pPr marL="0" indent="0">
              <a:lnSpc>
                <a:spcPct val="150000"/>
              </a:lnSpc>
              <a:buFontTx/>
              <a:buNone/>
              <a:defRPr sz="2900" baseline="0">
                <a:solidFill>
                  <a:srgbClr val="4C4C4C"/>
                </a:solidFill>
              </a:defRPr>
            </a:lvl3pPr>
            <a:lvl4pPr marL="0" indent="0">
              <a:lnSpc>
                <a:spcPct val="150000"/>
              </a:lnSpc>
              <a:buFontTx/>
              <a:buNone/>
              <a:defRPr sz="2900" baseline="0">
                <a:solidFill>
                  <a:srgbClr val="4C4C4C"/>
                </a:solidFill>
              </a:defRPr>
            </a:lvl4pPr>
            <a:lvl5pPr marL="0" indent="0">
              <a:lnSpc>
                <a:spcPct val="150000"/>
              </a:lnSpc>
              <a:buFontTx/>
              <a:buNone/>
              <a:defRPr sz="2900" baseline="0">
                <a:solidFill>
                  <a:srgbClr val="4C4C4C"/>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5"/>
          <p:cNvSpPr>
            <a:spLocks noGrp="1"/>
          </p:cNvSpPr>
          <p:nvPr>
            <p:ph type="body" sz="quarter" idx="13"/>
          </p:nvPr>
        </p:nvSpPr>
        <p:spPr>
          <a:xfrm>
            <a:off x="715321" y="600286"/>
            <a:ext cx="13245154" cy="577081"/>
          </a:xfrm>
          <a:prstGeom prst="rect">
            <a:avLst/>
          </a:prstGeom>
        </p:spPr>
        <p:txBody>
          <a:bodyPr wrap="square" lIns="0" tIns="0" rIns="0" bIns="0">
            <a:spAutoFit/>
          </a:bodyPr>
          <a:lstStyle>
            <a:lvl1pPr marL="0" indent="0">
              <a:lnSpc>
                <a:spcPct val="80000"/>
              </a:lnSpc>
              <a:buFontTx/>
              <a:buNone/>
              <a:defRPr sz="4500" b="0" i="0" baseline="0">
                <a:solidFill>
                  <a:schemeClr val="accent5"/>
                </a:solidFill>
                <a:latin typeface="BentonSans Book"/>
                <a:cs typeface="BentonSans Book"/>
              </a:defRPr>
            </a:lvl1pPr>
          </a:lstStyle>
          <a:p>
            <a:pPr lvl="0"/>
            <a:r>
              <a:rPr lang="en-US"/>
              <a:t>Edit Master text styles</a:t>
            </a:r>
          </a:p>
        </p:txBody>
      </p:sp>
    </p:spTree>
    <p:extLst>
      <p:ext uri="{BB962C8B-B14F-4D97-AF65-F5344CB8AC3E}">
        <p14:creationId xmlns:p14="http://schemas.microsoft.com/office/powerpoint/2010/main" val="315545841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2_New Topic">
    <p:spTree>
      <p:nvGrpSpPr>
        <p:cNvPr id="1" name=""/>
        <p:cNvGrpSpPr/>
        <p:nvPr/>
      </p:nvGrpSpPr>
      <p:grpSpPr>
        <a:xfrm>
          <a:off x="0" y="0"/>
          <a:ext cx="0" cy="0"/>
          <a:chOff x="0" y="0"/>
          <a:chExt cx="0" cy="0"/>
        </a:xfrm>
      </p:grpSpPr>
      <p:sp>
        <p:nvSpPr>
          <p:cNvPr id="3" name="Rectangle 2"/>
          <p:cNvSpPr/>
          <p:nvPr/>
        </p:nvSpPr>
        <p:spPr>
          <a:xfrm>
            <a:off x="0" y="0"/>
            <a:ext cx="14630400" cy="8229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306221" fontAlgn="auto">
              <a:spcBef>
                <a:spcPts val="0"/>
              </a:spcBef>
              <a:spcAft>
                <a:spcPts val="0"/>
              </a:spcAft>
              <a:defRPr/>
            </a:pPr>
            <a:endParaRPr lang="en-US" dirty="0">
              <a:latin typeface="BentonSans Book"/>
            </a:endParaRPr>
          </a:p>
        </p:txBody>
      </p:sp>
      <p:pic>
        <p:nvPicPr>
          <p:cNvPr id="7" name="Picture 6" descr="Bottom_Viz_August-02.png"/>
          <p:cNvPicPr>
            <a:picLocks noChangeAspect="1"/>
          </p:cNvPicPr>
          <p:nvPr userDrawn="1"/>
        </p:nvPicPr>
        <p:blipFill rotWithShape="1">
          <a:blip r:embed="rId2" cstate="email">
            <a:extLst>
              <a:ext uri="{28A0092B-C50C-407E-A947-70E740481C1C}">
                <a14:useLocalDpi xmlns:a14="http://schemas.microsoft.com/office/drawing/2010/main" val="0"/>
              </a:ext>
            </a:extLst>
          </a:blip>
          <a:srcRect l="35699" t="3221" r="13841" b="-3221"/>
          <a:stretch/>
        </p:blipFill>
        <p:spPr>
          <a:xfrm>
            <a:off x="0" y="3225800"/>
            <a:ext cx="14630400" cy="3153156"/>
          </a:xfrm>
          <a:prstGeom prst="rect">
            <a:avLst/>
          </a:prstGeom>
        </p:spPr>
      </p:pic>
      <p:sp>
        <p:nvSpPr>
          <p:cNvPr id="5" name="Text Placeholder 3"/>
          <p:cNvSpPr>
            <a:spLocks noGrp="1"/>
          </p:cNvSpPr>
          <p:nvPr>
            <p:ph type="body" sz="quarter" idx="11"/>
          </p:nvPr>
        </p:nvSpPr>
        <p:spPr>
          <a:xfrm>
            <a:off x="705985" y="1891756"/>
            <a:ext cx="13245156" cy="577081"/>
          </a:xfrm>
          <a:prstGeom prst="rect">
            <a:avLst/>
          </a:prstGeom>
        </p:spPr>
        <p:txBody>
          <a:bodyPr wrap="square" lIns="0" tIns="0" rIns="0" bIns="0">
            <a:spAutoFit/>
          </a:bodyPr>
          <a:lstStyle>
            <a:lvl1pPr marL="0" indent="0">
              <a:lnSpc>
                <a:spcPct val="80000"/>
              </a:lnSpc>
              <a:buNone/>
              <a:defRPr sz="4500" b="0" i="0" baseline="0">
                <a:solidFill>
                  <a:schemeClr val="accent5"/>
                </a:solidFill>
                <a:latin typeface="BentonSans Book"/>
                <a:cs typeface="BentonSans Book"/>
              </a:defRPr>
            </a:lvl1pPr>
            <a:lvl2pPr marL="653110" indent="0">
              <a:buNone/>
              <a:defRPr/>
            </a:lvl2pPr>
            <a:lvl3pPr marL="1306221" indent="0">
              <a:buNone/>
              <a:defRPr/>
            </a:lvl3pPr>
            <a:lvl4pPr marL="1959331" indent="0">
              <a:buNone/>
              <a:defRPr/>
            </a:lvl4pPr>
            <a:lvl5pPr marL="2612442" indent="0">
              <a:buNone/>
              <a:defRPr/>
            </a:lvl5pPr>
          </a:lstStyle>
          <a:p>
            <a:pPr lvl="0"/>
            <a:r>
              <a:rPr lang="en-US"/>
              <a:t>Edit Master text styles</a:t>
            </a:r>
          </a:p>
        </p:txBody>
      </p:sp>
    </p:spTree>
    <p:extLst>
      <p:ext uri="{BB962C8B-B14F-4D97-AF65-F5344CB8AC3E}">
        <p14:creationId xmlns:p14="http://schemas.microsoft.com/office/powerpoint/2010/main" val="54690783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_Blank Slide">
    <p:spTree>
      <p:nvGrpSpPr>
        <p:cNvPr id="1" name=""/>
        <p:cNvGrpSpPr/>
        <p:nvPr/>
      </p:nvGrpSpPr>
      <p:grpSpPr>
        <a:xfrm>
          <a:off x="0" y="0"/>
          <a:ext cx="0" cy="0"/>
          <a:chOff x="0" y="0"/>
          <a:chExt cx="0" cy="0"/>
        </a:xfrm>
      </p:grpSpPr>
      <p:sp>
        <p:nvSpPr>
          <p:cNvPr id="2" name="Rectangle 1"/>
          <p:cNvSpPr/>
          <p:nvPr/>
        </p:nvSpPr>
        <p:spPr>
          <a:xfrm>
            <a:off x="0" y="0"/>
            <a:ext cx="14630400" cy="82296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1306221" fontAlgn="auto">
              <a:spcBef>
                <a:spcPts val="0"/>
              </a:spcBef>
              <a:spcAft>
                <a:spcPts val="0"/>
              </a:spcAft>
              <a:defRPr/>
            </a:pPr>
            <a:endParaRPr lang="en-US" dirty="0">
              <a:latin typeface="BentonSans Book"/>
            </a:endParaRPr>
          </a:p>
        </p:txBody>
      </p:sp>
    </p:spTree>
    <p:extLst>
      <p:ext uri="{BB962C8B-B14F-4D97-AF65-F5344CB8AC3E}">
        <p14:creationId xmlns:p14="http://schemas.microsoft.com/office/powerpoint/2010/main" val="183271770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5_New Topic">
    <p:spTree>
      <p:nvGrpSpPr>
        <p:cNvPr id="1" name=""/>
        <p:cNvGrpSpPr/>
        <p:nvPr/>
      </p:nvGrpSpPr>
      <p:grpSpPr>
        <a:xfrm>
          <a:off x="0" y="0"/>
          <a:ext cx="0" cy="0"/>
          <a:chOff x="0" y="0"/>
          <a:chExt cx="0" cy="0"/>
        </a:xfrm>
      </p:grpSpPr>
      <p:sp>
        <p:nvSpPr>
          <p:cNvPr id="3" name="Rectangle 2"/>
          <p:cNvSpPr/>
          <p:nvPr/>
        </p:nvSpPr>
        <p:spPr>
          <a:xfrm>
            <a:off x="0" y="0"/>
            <a:ext cx="14630400" cy="8229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306221" fontAlgn="auto">
              <a:spcBef>
                <a:spcPts val="0"/>
              </a:spcBef>
              <a:spcAft>
                <a:spcPts val="0"/>
              </a:spcAft>
              <a:defRPr/>
            </a:pPr>
            <a:endParaRPr lang="en-US" dirty="0">
              <a:latin typeface="BentonSans Book"/>
            </a:endParaRPr>
          </a:p>
        </p:txBody>
      </p:sp>
      <p:pic>
        <p:nvPicPr>
          <p:cNvPr id="7" name="Picture 6" descr="SectionDivider-02.png"/>
          <p:cNvPicPr>
            <a:picLocks noChangeAspect="1"/>
          </p:cNvPicPr>
          <p:nvPr userDrawn="1"/>
        </p:nvPicPr>
        <p:blipFill rotWithShape="1">
          <a:blip r:embed="rId2" cstate="email">
            <a:extLst>
              <a:ext uri="{28A0092B-C50C-407E-A947-70E740481C1C}">
                <a14:useLocalDpi xmlns:a14="http://schemas.microsoft.com/office/drawing/2010/main" val="0"/>
              </a:ext>
            </a:extLst>
          </a:blip>
          <a:srcRect l="5541"/>
          <a:stretch/>
        </p:blipFill>
        <p:spPr>
          <a:xfrm>
            <a:off x="0" y="2946400"/>
            <a:ext cx="14630400" cy="4749800"/>
          </a:xfrm>
          <a:prstGeom prst="rect">
            <a:avLst/>
          </a:prstGeom>
        </p:spPr>
      </p:pic>
      <p:sp>
        <p:nvSpPr>
          <p:cNvPr id="5" name="Text Placeholder 3"/>
          <p:cNvSpPr>
            <a:spLocks noGrp="1"/>
          </p:cNvSpPr>
          <p:nvPr>
            <p:ph type="body" sz="quarter" idx="11"/>
          </p:nvPr>
        </p:nvSpPr>
        <p:spPr>
          <a:xfrm>
            <a:off x="705985" y="1891756"/>
            <a:ext cx="13245156" cy="577081"/>
          </a:xfrm>
          <a:prstGeom prst="rect">
            <a:avLst/>
          </a:prstGeom>
        </p:spPr>
        <p:txBody>
          <a:bodyPr wrap="square" lIns="0" tIns="0" rIns="0" bIns="0">
            <a:spAutoFit/>
          </a:bodyPr>
          <a:lstStyle>
            <a:lvl1pPr marL="0" indent="0">
              <a:lnSpc>
                <a:spcPct val="80000"/>
              </a:lnSpc>
              <a:buNone/>
              <a:defRPr sz="4500" b="0" i="0" baseline="0">
                <a:solidFill>
                  <a:schemeClr val="accent5"/>
                </a:solidFill>
                <a:latin typeface="BentonSans Book"/>
                <a:cs typeface="BentonSans Book"/>
              </a:defRPr>
            </a:lvl1pPr>
            <a:lvl2pPr marL="653110" indent="0">
              <a:buNone/>
              <a:defRPr/>
            </a:lvl2pPr>
            <a:lvl3pPr marL="1306221" indent="0">
              <a:buNone/>
              <a:defRPr/>
            </a:lvl3pPr>
            <a:lvl4pPr marL="1959331" indent="0">
              <a:buNone/>
              <a:defRPr/>
            </a:lvl4pPr>
            <a:lvl5pPr marL="2612442" indent="0">
              <a:buNone/>
              <a:defRPr/>
            </a:lvl5pPr>
          </a:lstStyle>
          <a:p>
            <a:pPr lvl="0"/>
            <a:r>
              <a:rPr lang="en-US"/>
              <a:t>Edit Master text styles</a:t>
            </a:r>
          </a:p>
        </p:txBody>
      </p:sp>
    </p:spTree>
    <p:extLst>
      <p:ext uri="{BB962C8B-B14F-4D97-AF65-F5344CB8AC3E}">
        <p14:creationId xmlns:p14="http://schemas.microsoft.com/office/powerpoint/2010/main" val="137479270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_Format Blank S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75333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New Topic">
    <p:spTree>
      <p:nvGrpSpPr>
        <p:cNvPr id="1" name=""/>
        <p:cNvGrpSpPr/>
        <p:nvPr/>
      </p:nvGrpSpPr>
      <p:grpSpPr>
        <a:xfrm>
          <a:off x="0" y="0"/>
          <a:ext cx="0" cy="0"/>
          <a:chOff x="0" y="0"/>
          <a:chExt cx="0" cy="0"/>
        </a:xfrm>
      </p:grpSpPr>
      <p:sp>
        <p:nvSpPr>
          <p:cNvPr id="3" name="Rectangle 2"/>
          <p:cNvSpPr/>
          <p:nvPr/>
        </p:nvSpPr>
        <p:spPr>
          <a:xfrm>
            <a:off x="0" y="0"/>
            <a:ext cx="14630400" cy="8229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306221" fontAlgn="auto">
              <a:spcBef>
                <a:spcPts val="0"/>
              </a:spcBef>
              <a:spcAft>
                <a:spcPts val="0"/>
              </a:spcAft>
              <a:defRPr/>
            </a:pPr>
            <a:endParaRPr lang="en-US" dirty="0">
              <a:latin typeface="BentonSans Book"/>
            </a:endParaRPr>
          </a:p>
        </p:txBody>
      </p:sp>
      <p:pic>
        <p:nvPicPr>
          <p:cNvPr id="7" name="Picture 6" descr="Bottom_Viz_August-02.png"/>
          <p:cNvPicPr>
            <a:picLocks noChangeAspect="1"/>
          </p:cNvPicPr>
          <p:nvPr userDrawn="1"/>
        </p:nvPicPr>
        <p:blipFill rotWithShape="1">
          <a:blip r:embed="rId2" cstate="email">
            <a:extLst>
              <a:ext uri="{28A0092B-C50C-407E-A947-70E740481C1C}">
                <a14:useLocalDpi xmlns:a14="http://schemas.microsoft.com/office/drawing/2010/main" val="0"/>
              </a:ext>
            </a:extLst>
          </a:blip>
          <a:srcRect l="35699" t="3221" r="13841" b="-3221"/>
          <a:stretch/>
        </p:blipFill>
        <p:spPr>
          <a:xfrm>
            <a:off x="0" y="3225800"/>
            <a:ext cx="14630400" cy="3153156"/>
          </a:xfrm>
          <a:prstGeom prst="rect">
            <a:avLst/>
          </a:prstGeom>
        </p:spPr>
      </p:pic>
      <p:sp>
        <p:nvSpPr>
          <p:cNvPr id="5" name="Text Placeholder 3"/>
          <p:cNvSpPr>
            <a:spLocks noGrp="1"/>
          </p:cNvSpPr>
          <p:nvPr>
            <p:ph type="body" sz="quarter" idx="11"/>
          </p:nvPr>
        </p:nvSpPr>
        <p:spPr>
          <a:xfrm>
            <a:off x="705985" y="1891756"/>
            <a:ext cx="13245156" cy="577081"/>
          </a:xfrm>
          <a:prstGeom prst="rect">
            <a:avLst/>
          </a:prstGeom>
        </p:spPr>
        <p:txBody>
          <a:bodyPr wrap="square" lIns="0" tIns="0" rIns="0" bIns="0">
            <a:spAutoFit/>
          </a:bodyPr>
          <a:lstStyle>
            <a:lvl1pPr marL="0" indent="0">
              <a:lnSpc>
                <a:spcPct val="80000"/>
              </a:lnSpc>
              <a:buNone/>
              <a:defRPr sz="4500" b="0" i="0" baseline="0">
                <a:solidFill>
                  <a:schemeClr val="accent5"/>
                </a:solidFill>
                <a:latin typeface="BentonSans Book"/>
                <a:cs typeface="BentonSans Book"/>
              </a:defRPr>
            </a:lvl1pPr>
            <a:lvl2pPr marL="653110" indent="0">
              <a:buNone/>
              <a:defRPr/>
            </a:lvl2pPr>
            <a:lvl3pPr marL="1306221" indent="0">
              <a:buNone/>
              <a:defRPr/>
            </a:lvl3pPr>
            <a:lvl4pPr marL="1959331" indent="0">
              <a:buNone/>
              <a:defRPr/>
            </a:lvl4pPr>
            <a:lvl5pPr marL="2612442" indent="0">
              <a:buNone/>
              <a:defRPr/>
            </a:lvl5pPr>
          </a:lstStyle>
          <a:p>
            <a:pPr lvl="0"/>
            <a:r>
              <a:rPr lang="en-US"/>
              <a:t>Edit Master text styles</a:t>
            </a:r>
          </a:p>
        </p:txBody>
      </p:sp>
    </p:spTree>
    <p:extLst>
      <p:ext uri="{BB962C8B-B14F-4D97-AF65-F5344CB8AC3E}">
        <p14:creationId xmlns:p14="http://schemas.microsoft.com/office/powerpoint/2010/main" val="142870172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_Multi-level content">
    <p:spTree>
      <p:nvGrpSpPr>
        <p:cNvPr id="1" name=""/>
        <p:cNvGrpSpPr/>
        <p:nvPr/>
      </p:nvGrpSpPr>
      <p:grpSpPr>
        <a:xfrm>
          <a:off x="0" y="0"/>
          <a:ext cx="0" cy="0"/>
          <a:chOff x="0" y="0"/>
          <a:chExt cx="0" cy="0"/>
        </a:xfrm>
      </p:grpSpPr>
      <p:sp>
        <p:nvSpPr>
          <p:cNvPr id="18" name="Text Placeholder 5"/>
          <p:cNvSpPr>
            <a:spLocks noGrp="1"/>
          </p:cNvSpPr>
          <p:nvPr>
            <p:ph type="body" sz="quarter" idx="12"/>
          </p:nvPr>
        </p:nvSpPr>
        <p:spPr>
          <a:xfrm>
            <a:off x="710057" y="598699"/>
            <a:ext cx="13269093" cy="577081"/>
          </a:xfrm>
          <a:prstGeom prst="rect">
            <a:avLst/>
          </a:prstGeom>
        </p:spPr>
        <p:txBody>
          <a:bodyPr wrap="square" lIns="0" tIns="0" rIns="0" bIns="0">
            <a:spAutoFit/>
          </a:bodyPr>
          <a:lstStyle>
            <a:lvl1pPr marL="0" indent="0">
              <a:lnSpc>
                <a:spcPct val="80000"/>
              </a:lnSpc>
              <a:buFontTx/>
              <a:buNone/>
              <a:defRPr sz="4500" b="0" i="0">
                <a:solidFill>
                  <a:srgbClr val="4C4C4C"/>
                </a:solidFill>
                <a:latin typeface="BentonSans Book"/>
                <a:cs typeface="BentonSans Book"/>
              </a:defRPr>
            </a:lvl1pPr>
          </a:lstStyle>
          <a:p>
            <a:pPr lvl="0"/>
            <a:r>
              <a:rPr lang="en-US"/>
              <a:t>Edit Master text styles</a:t>
            </a:r>
          </a:p>
        </p:txBody>
      </p:sp>
      <p:sp>
        <p:nvSpPr>
          <p:cNvPr id="4" name="Content Placeholder 2"/>
          <p:cNvSpPr>
            <a:spLocks noGrp="1"/>
          </p:cNvSpPr>
          <p:nvPr>
            <p:ph idx="14"/>
          </p:nvPr>
        </p:nvSpPr>
        <p:spPr>
          <a:xfrm>
            <a:off x="704476" y="1893515"/>
            <a:ext cx="13274793" cy="443198"/>
          </a:xfrm>
          <a:prstGeom prst="rect">
            <a:avLst/>
          </a:prstGeom>
        </p:spPr>
        <p:txBody>
          <a:bodyPr wrap="square" lIns="0" tIns="0" rIns="0" bIns="0">
            <a:spAutoFit/>
          </a:bodyPr>
          <a:lstStyle>
            <a:lvl1pPr marL="6350" indent="0">
              <a:spcBef>
                <a:spcPts val="0"/>
              </a:spcBef>
              <a:spcAft>
                <a:spcPts val="600"/>
              </a:spcAft>
              <a:buSzPct val="100000"/>
              <a:buFont typeface="+mj-lt"/>
              <a:buNone/>
              <a:tabLst/>
              <a:defRPr sz="2800" b="0" i="0" baseline="0">
                <a:solidFill>
                  <a:srgbClr val="4C4C4C"/>
                </a:solidFill>
                <a:latin typeface="Merriweather Light"/>
                <a:cs typeface="Merriweather Light"/>
              </a:defRPr>
            </a:lvl1pPr>
            <a:lvl2pPr marL="288925" indent="0">
              <a:spcBef>
                <a:spcPts val="0"/>
              </a:spcBef>
              <a:spcAft>
                <a:spcPts val="600"/>
              </a:spcAft>
              <a:buSzPct val="100000"/>
              <a:buFont typeface="+mj-lt"/>
              <a:buNone/>
              <a:defRPr sz="2400" baseline="0">
                <a:solidFill>
                  <a:schemeClr val="accent5"/>
                </a:solidFill>
              </a:defRPr>
            </a:lvl2pPr>
            <a:lvl3pPr marL="512763" indent="0">
              <a:spcBef>
                <a:spcPts val="0"/>
              </a:spcBef>
              <a:spcAft>
                <a:spcPts val="600"/>
              </a:spcAft>
              <a:buSzPct val="100000"/>
              <a:buFont typeface="+mj-lt"/>
              <a:buNone/>
              <a:defRPr sz="2100" baseline="0">
                <a:solidFill>
                  <a:schemeClr val="accent5"/>
                </a:solidFill>
              </a:defRPr>
            </a:lvl3pPr>
            <a:lvl4pPr marL="741363" indent="0">
              <a:spcBef>
                <a:spcPts val="0"/>
              </a:spcBef>
              <a:spcAft>
                <a:spcPts val="600"/>
              </a:spcAft>
              <a:buSzPct val="100000"/>
              <a:buFont typeface="+mj-lt"/>
              <a:buNone/>
              <a:defRPr sz="1800" baseline="0">
                <a:solidFill>
                  <a:schemeClr val="accent5"/>
                </a:solidFill>
              </a:defRPr>
            </a:lvl4pPr>
            <a:lvl5pPr marL="2406650" indent="-342901">
              <a:buSzPct val="100000"/>
              <a:buFont typeface="+mj-lt"/>
              <a:buAutoNum type="arabicPeriod"/>
              <a:defRPr sz="1600">
                <a:solidFill>
                  <a:schemeClr val="accent5"/>
                </a:solidFill>
              </a:defRPr>
            </a:lvl5pPr>
          </a:lstStyle>
          <a:p>
            <a:pPr lvl="0"/>
            <a:r>
              <a:rPr lang="en-US"/>
              <a:t>Edit Master text styles</a:t>
            </a:r>
          </a:p>
        </p:txBody>
      </p:sp>
    </p:spTree>
    <p:extLst>
      <p:ext uri="{BB962C8B-B14F-4D97-AF65-F5344CB8AC3E}">
        <p14:creationId xmlns:p14="http://schemas.microsoft.com/office/powerpoint/2010/main" val="167689260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1_Final Slide">
    <p:spTree>
      <p:nvGrpSpPr>
        <p:cNvPr id="1" name=""/>
        <p:cNvGrpSpPr/>
        <p:nvPr/>
      </p:nvGrpSpPr>
      <p:grpSpPr>
        <a:xfrm>
          <a:off x="0" y="0"/>
          <a:ext cx="0" cy="0"/>
          <a:chOff x="0" y="0"/>
          <a:chExt cx="0" cy="0"/>
        </a:xfrm>
      </p:grpSpPr>
      <p:sp>
        <p:nvSpPr>
          <p:cNvPr id="2" name="Rectangle 1"/>
          <p:cNvSpPr/>
          <p:nvPr/>
        </p:nvSpPr>
        <p:spPr>
          <a:xfrm>
            <a:off x="0" y="0"/>
            <a:ext cx="14630400" cy="82296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1306221" fontAlgn="auto">
              <a:spcBef>
                <a:spcPts val="0"/>
              </a:spcBef>
              <a:spcAft>
                <a:spcPts val="0"/>
              </a:spcAft>
              <a:defRPr/>
            </a:pPr>
            <a:endParaRPr lang="en-US" dirty="0">
              <a:latin typeface="BentonSans Book"/>
            </a:endParaRPr>
          </a:p>
        </p:txBody>
      </p:sp>
      <p:pic>
        <p:nvPicPr>
          <p:cNvPr id="3" name="Picture 6" descr="tableau_rgb.eps"/>
          <p:cNvPicPr>
            <a:picLocks noChangeAspect="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2946400" y="3206750"/>
            <a:ext cx="8737600" cy="18161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94133854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0400979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12788" y="601314"/>
            <a:ext cx="13244512" cy="553998"/>
          </a:xfrm>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0968821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712788" y="601314"/>
            <a:ext cx="13244512" cy="553998"/>
          </a:xfrm>
        </p:spPr>
        <p:txBody>
          <a:bodyPr/>
          <a:lstStyle/>
          <a:p>
            <a:r>
              <a:rPr lang="en-US"/>
              <a:t>Click to edit Master title style</a:t>
            </a:r>
          </a:p>
        </p:txBody>
      </p:sp>
    </p:spTree>
    <p:extLst>
      <p:ext uri="{BB962C8B-B14F-4D97-AF65-F5344CB8AC3E}">
        <p14:creationId xmlns:p14="http://schemas.microsoft.com/office/powerpoint/2010/main" val="393907298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Only" preserve="1">
  <p:cSld name="2_Title Only">
    <p:spTree>
      <p:nvGrpSpPr>
        <p:cNvPr id="1" name=""/>
        <p:cNvGrpSpPr/>
        <p:nvPr/>
      </p:nvGrpSpPr>
      <p:grpSpPr>
        <a:xfrm>
          <a:off x="0" y="0"/>
          <a:ext cx="0" cy="0"/>
          <a:chOff x="0" y="0"/>
          <a:chExt cx="0" cy="0"/>
        </a:xfrm>
      </p:grpSpPr>
      <p:sp>
        <p:nvSpPr>
          <p:cNvPr id="3" name="Rectangle 2"/>
          <p:cNvSpPr/>
          <p:nvPr userDrawn="1"/>
        </p:nvSpPr>
        <p:spPr>
          <a:xfrm>
            <a:off x="0" y="6905624"/>
            <a:ext cx="14630400" cy="132397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1306221" fontAlgn="auto">
              <a:spcBef>
                <a:spcPts val="0"/>
              </a:spcBef>
              <a:spcAft>
                <a:spcPts val="0"/>
              </a:spcAft>
              <a:defRPr/>
            </a:pPr>
            <a:endParaRPr lang="en-US" dirty="0">
              <a:latin typeface="BentonSans Book"/>
            </a:endParaRPr>
          </a:p>
        </p:txBody>
      </p:sp>
      <p:sp>
        <p:nvSpPr>
          <p:cNvPr id="2" name="Title 1"/>
          <p:cNvSpPr>
            <a:spLocks noGrp="1"/>
          </p:cNvSpPr>
          <p:nvPr>
            <p:ph type="title"/>
          </p:nvPr>
        </p:nvSpPr>
        <p:spPr>
          <a:xfrm>
            <a:off x="712788" y="601314"/>
            <a:ext cx="13244512" cy="553998"/>
          </a:xfrm>
        </p:spPr>
        <p:txBody>
          <a:bodyPr/>
          <a:lstStyle/>
          <a:p>
            <a:r>
              <a:rPr lang="en-US"/>
              <a:t>Click to edit Master title style</a:t>
            </a:r>
          </a:p>
        </p:txBody>
      </p:sp>
    </p:spTree>
    <p:extLst>
      <p:ext uri="{BB962C8B-B14F-4D97-AF65-F5344CB8AC3E}">
        <p14:creationId xmlns:p14="http://schemas.microsoft.com/office/powerpoint/2010/main" val="148439643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908489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2113344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77989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New Topic">
    <p:spTree>
      <p:nvGrpSpPr>
        <p:cNvPr id="1" name=""/>
        <p:cNvGrpSpPr/>
        <p:nvPr/>
      </p:nvGrpSpPr>
      <p:grpSpPr>
        <a:xfrm>
          <a:off x="0" y="0"/>
          <a:ext cx="0" cy="0"/>
          <a:chOff x="0" y="0"/>
          <a:chExt cx="0" cy="0"/>
        </a:xfrm>
      </p:grpSpPr>
      <p:sp>
        <p:nvSpPr>
          <p:cNvPr id="3" name="Rectangle 2"/>
          <p:cNvSpPr/>
          <p:nvPr/>
        </p:nvSpPr>
        <p:spPr>
          <a:xfrm>
            <a:off x="0" y="0"/>
            <a:ext cx="14630400" cy="8229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306221" fontAlgn="auto">
              <a:spcBef>
                <a:spcPts val="0"/>
              </a:spcBef>
              <a:spcAft>
                <a:spcPts val="0"/>
              </a:spcAft>
              <a:defRPr/>
            </a:pPr>
            <a:endParaRPr lang="en-US" dirty="0">
              <a:latin typeface="BentonSans Book"/>
            </a:endParaRPr>
          </a:p>
        </p:txBody>
      </p:sp>
      <p:pic>
        <p:nvPicPr>
          <p:cNvPr id="5" name="Picture 4" descr="SectionDivider-03.png"/>
          <p:cNvPicPr>
            <a:picLocks noChangeAspect="1"/>
          </p:cNvPicPr>
          <p:nvPr userDrawn="1"/>
        </p:nvPicPr>
        <p:blipFill rotWithShape="1">
          <a:blip r:embed="rId2" cstate="email">
            <a:extLst>
              <a:ext uri="{28A0092B-C50C-407E-A947-70E740481C1C}">
                <a14:useLocalDpi xmlns:a14="http://schemas.microsoft.com/office/drawing/2010/main" val="0"/>
              </a:ext>
            </a:extLst>
          </a:blip>
          <a:srcRect l="5658" r="12503"/>
          <a:stretch/>
        </p:blipFill>
        <p:spPr>
          <a:xfrm>
            <a:off x="0" y="2362200"/>
            <a:ext cx="14630400" cy="5482336"/>
          </a:xfrm>
          <a:prstGeom prst="rect">
            <a:avLst/>
          </a:prstGeom>
        </p:spPr>
      </p:pic>
      <p:sp>
        <p:nvSpPr>
          <p:cNvPr id="7" name="Text Placeholder 3"/>
          <p:cNvSpPr>
            <a:spLocks noGrp="1"/>
          </p:cNvSpPr>
          <p:nvPr>
            <p:ph type="body" sz="quarter" idx="11"/>
          </p:nvPr>
        </p:nvSpPr>
        <p:spPr>
          <a:xfrm>
            <a:off x="705985" y="1891756"/>
            <a:ext cx="13245156" cy="577081"/>
          </a:xfrm>
          <a:prstGeom prst="rect">
            <a:avLst/>
          </a:prstGeom>
        </p:spPr>
        <p:txBody>
          <a:bodyPr wrap="square" lIns="0" tIns="0" rIns="0" bIns="0">
            <a:spAutoFit/>
          </a:bodyPr>
          <a:lstStyle>
            <a:lvl1pPr marL="0" indent="0">
              <a:lnSpc>
                <a:spcPct val="80000"/>
              </a:lnSpc>
              <a:buNone/>
              <a:defRPr sz="4500" b="0" i="0" baseline="0">
                <a:solidFill>
                  <a:schemeClr val="accent5"/>
                </a:solidFill>
                <a:latin typeface="BentonSans Book"/>
                <a:cs typeface="BentonSans Book"/>
              </a:defRPr>
            </a:lvl1pPr>
            <a:lvl2pPr marL="653110" indent="0">
              <a:buNone/>
              <a:defRPr/>
            </a:lvl2pPr>
            <a:lvl3pPr marL="1306221" indent="0">
              <a:buNone/>
              <a:defRPr/>
            </a:lvl3pPr>
            <a:lvl4pPr marL="1959331" indent="0">
              <a:buNone/>
              <a:defRPr/>
            </a:lvl4pPr>
            <a:lvl5pPr marL="2612442" indent="0">
              <a:buNone/>
              <a:defRPr/>
            </a:lvl5pPr>
          </a:lstStyle>
          <a:p>
            <a:pPr lvl="0"/>
            <a:r>
              <a:rPr lang="en-US"/>
              <a:t>Edit Master text styles</a:t>
            </a:r>
          </a:p>
        </p:txBody>
      </p:sp>
    </p:spTree>
    <p:extLst>
      <p:ext uri="{BB962C8B-B14F-4D97-AF65-F5344CB8AC3E}">
        <p14:creationId xmlns:p14="http://schemas.microsoft.com/office/powerpoint/2010/main" val="22543073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New Topic">
    <p:spTree>
      <p:nvGrpSpPr>
        <p:cNvPr id="1" name=""/>
        <p:cNvGrpSpPr/>
        <p:nvPr/>
      </p:nvGrpSpPr>
      <p:grpSpPr>
        <a:xfrm>
          <a:off x="0" y="0"/>
          <a:ext cx="0" cy="0"/>
          <a:chOff x="0" y="0"/>
          <a:chExt cx="0" cy="0"/>
        </a:xfrm>
      </p:grpSpPr>
      <p:sp>
        <p:nvSpPr>
          <p:cNvPr id="3" name="Rectangle 2"/>
          <p:cNvSpPr/>
          <p:nvPr/>
        </p:nvSpPr>
        <p:spPr>
          <a:xfrm>
            <a:off x="0" y="0"/>
            <a:ext cx="14630400" cy="8229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306221" fontAlgn="auto">
              <a:spcBef>
                <a:spcPts val="0"/>
              </a:spcBef>
              <a:spcAft>
                <a:spcPts val="0"/>
              </a:spcAft>
              <a:defRPr/>
            </a:pPr>
            <a:endParaRPr lang="en-US" dirty="0">
              <a:latin typeface="BentonSans Book"/>
            </a:endParaRPr>
          </a:p>
        </p:txBody>
      </p:sp>
      <p:pic>
        <p:nvPicPr>
          <p:cNvPr id="7" name="Picture 6" descr="SectionDivider-02.png"/>
          <p:cNvPicPr>
            <a:picLocks noChangeAspect="1"/>
          </p:cNvPicPr>
          <p:nvPr userDrawn="1"/>
        </p:nvPicPr>
        <p:blipFill rotWithShape="1">
          <a:blip r:embed="rId2" cstate="email">
            <a:extLst>
              <a:ext uri="{28A0092B-C50C-407E-A947-70E740481C1C}">
                <a14:useLocalDpi xmlns:a14="http://schemas.microsoft.com/office/drawing/2010/main" val="0"/>
              </a:ext>
            </a:extLst>
          </a:blip>
          <a:srcRect l="5541"/>
          <a:stretch/>
        </p:blipFill>
        <p:spPr>
          <a:xfrm>
            <a:off x="0" y="2946400"/>
            <a:ext cx="14630400" cy="4749800"/>
          </a:xfrm>
          <a:prstGeom prst="rect">
            <a:avLst/>
          </a:prstGeom>
        </p:spPr>
      </p:pic>
      <p:sp>
        <p:nvSpPr>
          <p:cNvPr id="5" name="Text Placeholder 3"/>
          <p:cNvSpPr>
            <a:spLocks noGrp="1"/>
          </p:cNvSpPr>
          <p:nvPr>
            <p:ph type="body" sz="quarter" idx="11"/>
          </p:nvPr>
        </p:nvSpPr>
        <p:spPr>
          <a:xfrm>
            <a:off x="705985" y="1891756"/>
            <a:ext cx="13245156" cy="664797"/>
          </a:xfrm>
          <a:prstGeom prst="rect">
            <a:avLst/>
          </a:prstGeom>
        </p:spPr>
        <p:txBody>
          <a:bodyPr wrap="square" lIns="0" tIns="0" rIns="0" bIns="0">
            <a:spAutoFit/>
          </a:bodyPr>
          <a:lstStyle>
            <a:lvl1pPr marL="0" indent="0">
              <a:lnSpc>
                <a:spcPct val="80000"/>
              </a:lnSpc>
              <a:buNone/>
              <a:defRPr sz="5400" b="0" i="0" baseline="0">
                <a:solidFill>
                  <a:schemeClr val="accent5"/>
                </a:solidFill>
                <a:latin typeface="BentonSans Book"/>
                <a:cs typeface="BentonSans Book"/>
              </a:defRPr>
            </a:lvl1pPr>
            <a:lvl2pPr marL="653110" indent="0">
              <a:buNone/>
              <a:defRPr/>
            </a:lvl2pPr>
            <a:lvl3pPr marL="1306221" indent="0">
              <a:buNone/>
              <a:defRPr/>
            </a:lvl3pPr>
            <a:lvl4pPr marL="1959331" indent="0">
              <a:buNone/>
              <a:defRPr/>
            </a:lvl4pPr>
            <a:lvl5pPr marL="2612442" indent="0">
              <a:buNone/>
              <a:defRPr/>
            </a:lvl5pPr>
          </a:lstStyle>
          <a:p>
            <a:pPr lvl="0"/>
            <a:r>
              <a:rPr lang="en-US" dirty="0"/>
              <a:t>Edit Master text styles</a:t>
            </a:r>
          </a:p>
        </p:txBody>
      </p:sp>
    </p:spTree>
    <p:extLst>
      <p:ext uri="{BB962C8B-B14F-4D97-AF65-F5344CB8AC3E}">
        <p14:creationId xmlns:p14="http://schemas.microsoft.com/office/powerpoint/2010/main" val="4765529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ext Placeholder 5"/>
          <p:cNvSpPr>
            <a:spLocks noGrp="1"/>
          </p:cNvSpPr>
          <p:nvPr>
            <p:ph type="body" sz="quarter" idx="12"/>
          </p:nvPr>
        </p:nvSpPr>
        <p:spPr>
          <a:xfrm>
            <a:off x="710057" y="598699"/>
            <a:ext cx="13269093" cy="577081"/>
          </a:xfrm>
          <a:prstGeom prst="rect">
            <a:avLst/>
          </a:prstGeom>
        </p:spPr>
        <p:txBody>
          <a:bodyPr wrap="square" lIns="0" tIns="0" rIns="0" bIns="0">
            <a:spAutoFit/>
          </a:bodyPr>
          <a:lstStyle>
            <a:lvl1pPr marL="0" indent="0">
              <a:lnSpc>
                <a:spcPct val="80000"/>
              </a:lnSpc>
              <a:buFontTx/>
              <a:buNone/>
              <a:defRPr sz="4500" b="0" i="0">
                <a:solidFill>
                  <a:srgbClr val="4C4C4C"/>
                </a:solidFill>
                <a:latin typeface="BentonSans Book"/>
                <a:cs typeface="BentonSans Book"/>
              </a:defRPr>
            </a:lvl1pPr>
          </a:lstStyle>
          <a:p>
            <a:pPr lvl="0"/>
            <a:r>
              <a:rPr lang="en-US"/>
              <a:t>Edit Master text styles</a:t>
            </a:r>
          </a:p>
        </p:txBody>
      </p:sp>
    </p:spTree>
    <p:extLst>
      <p:ext uri="{BB962C8B-B14F-4D97-AF65-F5344CB8AC3E}">
        <p14:creationId xmlns:p14="http://schemas.microsoft.com/office/powerpoint/2010/main" val="41227931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Multi-level content">
    <p:spTree>
      <p:nvGrpSpPr>
        <p:cNvPr id="1" name=""/>
        <p:cNvGrpSpPr/>
        <p:nvPr/>
      </p:nvGrpSpPr>
      <p:grpSpPr>
        <a:xfrm>
          <a:off x="0" y="0"/>
          <a:ext cx="0" cy="0"/>
          <a:chOff x="0" y="0"/>
          <a:chExt cx="0" cy="0"/>
        </a:xfrm>
      </p:grpSpPr>
      <p:sp>
        <p:nvSpPr>
          <p:cNvPr id="18" name="Text Placeholder 5"/>
          <p:cNvSpPr>
            <a:spLocks noGrp="1"/>
          </p:cNvSpPr>
          <p:nvPr>
            <p:ph type="body" sz="quarter" idx="12"/>
          </p:nvPr>
        </p:nvSpPr>
        <p:spPr>
          <a:xfrm>
            <a:off x="710057" y="598699"/>
            <a:ext cx="13269093" cy="577081"/>
          </a:xfrm>
          <a:prstGeom prst="rect">
            <a:avLst/>
          </a:prstGeom>
        </p:spPr>
        <p:txBody>
          <a:bodyPr wrap="square" lIns="0" tIns="0" rIns="0" bIns="0">
            <a:spAutoFit/>
          </a:bodyPr>
          <a:lstStyle>
            <a:lvl1pPr marL="0" indent="0">
              <a:lnSpc>
                <a:spcPct val="80000"/>
              </a:lnSpc>
              <a:buFontTx/>
              <a:buNone/>
              <a:defRPr sz="4500" b="0" i="0">
                <a:solidFill>
                  <a:srgbClr val="4C4C4C"/>
                </a:solidFill>
                <a:latin typeface="BentonSans Book"/>
                <a:cs typeface="BentonSans Book"/>
              </a:defRPr>
            </a:lvl1pPr>
          </a:lstStyle>
          <a:p>
            <a:pPr lvl="0"/>
            <a:r>
              <a:rPr lang="en-US"/>
              <a:t>Edit Master text styles</a:t>
            </a:r>
          </a:p>
        </p:txBody>
      </p:sp>
      <p:sp>
        <p:nvSpPr>
          <p:cNvPr id="4" name="Content Placeholder 2"/>
          <p:cNvSpPr>
            <a:spLocks noGrp="1"/>
          </p:cNvSpPr>
          <p:nvPr>
            <p:ph idx="14"/>
          </p:nvPr>
        </p:nvSpPr>
        <p:spPr>
          <a:xfrm>
            <a:off x="704476" y="1893515"/>
            <a:ext cx="13274793" cy="443198"/>
          </a:xfrm>
          <a:prstGeom prst="rect">
            <a:avLst/>
          </a:prstGeom>
        </p:spPr>
        <p:txBody>
          <a:bodyPr wrap="square" lIns="0" tIns="0" rIns="0" bIns="0">
            <a:spAutoFit/>
          </a:bodyPr>
          <a:lstStyle>
            <a:lvl1pPr marL="6350" indent="0">
              <a:spcBef>
                <a:spcPts val="0"/>
              </a:spcBef>
              <a:spcAft>
                <a:spcPts val="600"/>
              </a:spcAft>
              <a:buSzPct val="100000"/>
              <a:buFont typeface="+mj-lt"/>
              <a:buNone/>
              <a:tabLst/>
              <a:defRPr sz="2800" b="0" i="0" baseline="0">
                <a:solidFill>
                  <a:srgbClr val="4C4C4C"/>
                </a:solidFill>
                <a:latin typeface="Merriweather Light"/>
                <a:cs typeface="Merriweather Light"/>
              </a:defRPr>
            </a:lvl1pPr>
            <a:lvl2pPr marL="288925" indent="0">
              <a:spcBef>
                <a:spcPts val="0"/>
              </a:spcBef>
              <a:spcAft>
                <a:spcPts val="600"/>
              </a:spcAft>
              <a:buSzPct val="100000"/>
              <a:buFont typeface="+mj-lt"/>
              <a:buNone/>
              <a:defRPr sz="2400" baseline="0">
                <a:solidFill>
                  <a:schemeClr val="accent5"/>
                </a:solidFill>
              </a:defRPr>
            </a:lvl2pPr>
            <a:lvl3pPr marL="512763" indent="0">
              <a:spcBef>
                <a:spcPts val="0"/>
              </a:spcBef>
              <a:spcAft>
                <a:spcPts val="600"/>
              </a:spcAft>
              <a:buSzPct val="100000"/>
              <a:buFont typeface="+mj-lt"/>
              <a:buNone/>
              <a:defRPr sz="2100" baseline="0">
                <a:solidFill>
                  <a:schemeClr val="accent5"/>
                </a:solidFill>
              </a:defRPr>
            </a:lvl3pPr>
            <a:lvl4pPr marL="741363" indent="0">
              <a:spcBef>
                <a:spcPts val="0"/>
              </a:spcBef>
              <a:spcAft>
                <a:spcPts val="600"/>
              </a:spcAft>
              <a:buSzPct val="100000"/>
              <a:buFont typeface="+mj-lt"/>
              <a:buNone/>
              <a:defRPr sz="1800" baseline="0">
                <a:solidFill>
                  <a:schemeClr val="accent5"/>
                </a:solidFill>
              </a:defRPr>
            </a:lvl4pPr>
            <a:lvl5pPr marL="2406650" indent="-342901">
              <a:buSzPct val="100000"/>
              <a:buFont typeface="+mj-lt"/>
              <a:buAutoNum type="arabicPeriod"/>
              <a:defRPr sz="1600">
                <a:solidFill>
                  <a:schemeClr val="accent5"/>
                </a:solidFill>
              </a:defRPr>
            </a:lvl5pPr>
          </a:lstStyle>
          <a:p>
            <a:pPr lvl="0"/>
            <a:r>
              <a:rPr lang="en-US"/>
              <a:t>Edit Master text styles</a:t>
            </a:r>
          </a:p>
        </p:txBody>
      </p:sp>
    </p:spTree>
    <p:extLst>
      <p:ext uri="{BB962C8B-B14F-4D97-AF65-F5344CB8AC3E}">
        <p14:creationId xmlns:p14="http://schemas.microsoft.com/office/powerpoint/2010/main" val="36351776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3276599" y="2438401"/>
            <a:ext cx="9133131" cy="761747"/>
          </a:xfrm>
        </p:spPr>
        <p:txBody>
          <a:bodyPr/>
          <a:lstStyle>
            <a:lvl1pPr>
              <a:defRPr sz="5400" baseline="0">
                <a:solidFill>
                  <a:schemeClr val="accent5"/>
                </a:solidFill>
              </a:defRPr>
            </a:lvl1pPr>
          </a:lstStyle>
          <a:p>
            <a:r>
              <a:rPr lang="en-US"/>
              <a:t>Click to edit Master title style</a:t>
            </a:r>
            <a:endParaRPr lang="en-US" dirty="0"/>
          </a:p>
        </p:txBody>
      </p:sp>
      <p:sp>
        <p:nvSpPr>
          <p:cNvPr id="13" name="Text Placeholder 12"/>
          <p:cNvSpPr>
            <a:spLocks noGrp="1"/>
          </p:cNvSpPr>
          <p:nvPr>
            <p:ph type="body" sz="quarter" idx="11"/>
          </p:nvPr>
        </p:nvSpPr>
        <p:spPr>
          <a:xfrm>
            <a:off x="3561080" y="3733800"/>
            <a:ext cx="8077200" cy="369332"/>
          </a:xfrm>
          <a:prstGeom prst="rect">
            <a:avLst/>
          </a:prstGeom>
        </p:spPr>
        <p:txBody>
          <a:bodyPr lIns="0" tIns="0" rIns="0" bIns="0">
            <a:spAutoFit/>
          </a:bodyPr>
          <a:lstStyle>
            <a:lvl1pPr marL="0" indent="0">
              <a:buNone/>
              <a:defRPr sz="2400" baseline="0">
                <a:solidFill>
                  <a:schemeClr val="accent5"/>
                </a:solidFill>
                <a:latin typeface="Merriweather Light"/>
                <a:cs typeface="Merriweather Light"/>
              </a:defRPr>
            </a:lvl1pPr>
            <a:lvl2pPr marL="653110" indent="0">
              <a:buNone/>
              <a:defRPr sz="1000"/>
            </a:lvl2pPr>
            <a:lvl3pPr marL="1306221" indent="0">
              <a:buNone/>
              <a:defRPr sz="1000"/>
            </a:lvl3pPr>
            <a:lvl4pPr marL="1959331" indent="0">
              <a:buNone/>
              <a:defRPr sz="1000"/>
            </a:lvl4pPr>
            <a:lvl5pPr marL="2612442" indent="0">
              <a:buNone/>
              <a:defRPr sz="1000"/>
            </a:lvl5pPr>
          </a:lstStyle>
          <a:p>
            <a:pPr lvl="0"/>
            <a:r>
              <a:rPr lang="en-US"/>
              <a:t>Edit Master text styles</a:t>
            </a:r>
          </a:p>
        </p:txBody>
      </p:sp>
    </p:spTree>
    <p:extLst>
      <p:ext uri="{BB962C8B-B14F-4D97-AF65-F5344CB8AC3E}">
        <p14:creationId xmlns:p14="http://schemas.microsoft.com/office/powerpoint/2010/main" val="19726451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Numbered List">
    <p:spTree>
      <p:nvGrpSpPr>
        <p:cNvPr id="1" name=""/>
        <p:cNvGrpSpPr/>
        <p:nvPr/>
      </p:nvGrpSpPr>
      <p:grpSpPr>
        <a:xfrm>
          <a:off x="0" y="0"/>
          <a:ext cx="0" cy="0"/>
          <a:chOff x="0" y="0"/>
          <a:chExt cx="0" cy="0"/>
        </a:xfrm>
      </p:grpSpPr>
      <p:sp>
        <p:nvSpPr>
          <p:cNvPr id="4" name="Content Placeholder 2"/>
          <p:cNvSpPr>
            <a:spLocks noGrp="1"/>
          </p:cNvSpPr>
          <p:nvPr>
            <p:ph idx="14"/>
          </p:nvPr>
        </p:nvSpPr>
        <p:spPr>
          <a:xfrm>
            <a:off x="704357" y="1893515"/>
            <a:ext cx="13274793" cy="1631216"/>
          </a:xfrm>
          <a:prstGeom prst="rect">
            <a:avLst/>
          </a:prstGeom>
        </p:spPr>
        <p:txBody>
          <a:bodyPr wrap="square" lIns="0" tIns="0" rIns="0" bIns="0">
            <a:spAutoFit/>
          </a:bodyPr>
          <a:lstStyle>
            <a:lvl1pPr marL="520701" indent="-514350">
              <a:spcBef>
                <a:spcPts val="0"/>
              </a:spcBef>
              <a:spcAft>
                <a:spcPts val="600"/>
              </a:spcAft>
              <a:buSzPct val="100000"/>
              <a:buFont typeface="+mj-lt"/>
              <a:buAutoNum type="arabicPeriod"/>
              <a:tabLst/>
              <a:defRPr sz="2800" baseline="0">
                <a:solidFill>
                  <a:schemeClr val="accent5"/>
                </a:solidFill>
                <a:latin typeface="Merriweather Light"/>
                <a:cs typeface="Merriweather Light"/>
              </a:defRPr>
            </a:lvl1pPr>
            <a:lvl2pPr marL="746125" indent="-457200">
              <a:spcBef>
                <a:spcPts val="0"/>
              </a:spcBef>
              <a:spcAft>
                <a:spcPts val="600"/>
              </a:spcAft>
              <a:buSzPct val="100000"/>
              <a:buFont typeface="+mj-lt"/>
              <a:buAutoNum type="romanUcPeriod"/>
              <a:defRPr sz="2400" baseline="0">
                <a:solidFill>
                  <a:schemeClr val="accent5"/>
                </a:solidFill>
                <a:latin typeface="Merriweather Light"/>
                <a:cs typeface="Merriweather Light"/>
              </a:defRPr>
            </a:lvl2pPr>
            <a:lvl3pPr marL="969963" indent="-457200">
              <a:spcBef>
                <a:spcPts val="0"/>
              </a:spcBef>
              <a:spcAft>
                <a:spcPts val="600"/>
              </a:spcAft>
              <a:buSzPct val="100000"/>
              <a:buFont typeface="+mj-lt"/>
              <a:buAutoNum type="arabicPeriod"/>
              <a:defRPr sz="2100" baseline="0">
                <a:solidFill>
                  <a:schemeClr val="accent5"/>
                </a:solidFill>
                <a:latin typeface="Merriweather Light"/>
                <a:cs typeface="Merriweather Light"/>
              </a:defRPr>
            </a:lvl3pPr>
            <a:lvl4pPr marL="1084262" indent="-342901">
              <a:spcBef>
                <a:spcPts val="0"/>
              </a:spcBef>
              <a:spcAft>
                <a:spcPts val="600"/>
              </a:spcAft>
              <a:buSzPct val="100000"/>
              <a:buFont typeface="+mj-lt"/>
              <a:buAutoNum type="arabicPeriod"/>
              <a:defRPr sz="1800" baseline="0">
                <a:solidFill>
                  <a:schemeClr val="accent5"/>
                </a:solidFill>
              </a:defRPr>
            </a:lvl4pPr>
            <a:lvl5pPr marL="2063749" indent="0">
              <a:buSzPct val="100000"/>
              <a:buFont typeface="+mj-lt"/>
              <a:buNone/>
              <a:defRPr sz="1600">
                <a:solidFill>
                  <a:srgbClr val="4C4C4C"/>
                </a:solidFill>
              </a:defRPr>
            </a:lvl5pPr>
          </a:lstStyle>
          <a:p>
            <a:pPr lvl="0"/>
            <a:r>
              <a:rPr lang="en-US"/>
              <a:t>Edit Master text styles</a:t>
            </a:r>
          </a:p>
          <a:p>
            <a:pPr lvl="1"/>
            <a:r>
              <a:rPr lang="en-US"/>
              <a:t>Second level</a:t>
            </a:r>
          </a:p>
          <a:p>
            <a:pPr lvl="2"/>
            <a:r>
              <a:rPr lang="en-US"/>
              <a:t>Third level</a:t>
            </a:r>
          </a:p>
          <a:p>
            <a:pPr lvl="3"/>
            <a:r>
              <a:rPr lang="en-US"/>
              <a:t>Fourth level</a:t>
            </a:r>
          </a:p>
        </p:txBody>
      </p:sp>
      <p:sp>
        <p:nvSpPr>
          <p:cNvPr id="5" name="Text Placeholder 5"/>
          <p:cNvSpPr>
            <a:spLocks noGrp="1"/>
          </p:cNvSpPr>
          <p:nvPr>
            <p:ph type="body" sz="quarter" idx="12"/>
          </p:nvPr>
        </p:nvSpPr>
        <p:spPr>
          <a:xfrm>
            <a:off x="710057" y="598699"/>
            <a:ext cx="13269093" cy="577081"/>
          </a:xfrm>
          <a:prstGeom prst="rect">
            <a:avLst/>
          </a:prstGeom>
        </p:spPr>
        <p:txBody>
          <a:bodyPr wrap="square" lIns="0" tIns="0" rIns="0" bIns="0">
            <a:spAutoFit/>
          </a:bodyPr>
          <a:lstStyle>
            <a:lvl1pPr marL="0" indent="0">
              <a:lnSpc>
                <a:spcPct val="80000"/>
              </a:lnSpc>
              <a:buFontTx/>
              <a:buNone/>
              <a:defRPr sz="4500" b="0" i="0">
                <a:solidFill>
                  <a:srgbClr val="4C4C4C"/>
                </a:solidFill>
                <a:latin typeface="BentonSans Book"/>
                <a:cs typeface="BentonSans Book"/>
              </a:defRPr>
            </a:lvl1pPr>
          </a:lstStyle>
          <a:p>
            <a:pPr lvl="0"/>
            <a:r>
              <a:rPr lang="en-US"/>
              <a:t>Edit Master text styles</a:t>
            </a:r>
          </a:p>
        </p:txBody>
      </p:sp>
    </p:spTree>
    <p:extLst>
      <p:ext uri="{BB962C8B-B14F-4D97-AF65-F5344CB8AC3E}">
        <p14:creationId xmlns:p14="http://schemas.microsoft.com/office/powerpoint/2010/main" val="3737769037"/>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image" Target="../media/image2.emf"/><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37.xml"/><Relationship Id="rId1" Type="http://schemas.openxmlformats.org/officeDocument/2006/relationships/slideLayout" Target="../slideLayouts/slideLayout36.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gray">
      <p:bgRef idx="1001">
        <a:schemeClr val="bg1"/>
      </p:bgRef>
    </p:bg>
    <p:spTree>
      <p:nvGrpSpPr>
        <p:cNvPr id="1" name=""/>
        <p:cNvGrpSpPr/>
        <p:nvPr/>
      </p:nvGrpSpPr>
      <p:grpSpPr>
        <a:xfrm>
          <a:off x="0" y="0"/>
          <a:ext cx="0" cy="0"/>
          <a:chOff x="0" y="0"/>
          <a:chExt cx="0" cy="0"/>
        </a:xfrm>
      </p:grpSpPr>
      <p:pic>
        <p:nvPicPr>
          <p:cNvPr id="5" name="Picture 4" descr="Bottom_Viz_August-02.png"/>
          <p:cNvPicPr>
            <a:picLocks noChangeAspect="1"/>
          </p:cNvPicPr>
          <p:nvPr/>
        </p:nvPicPr>
        <p:blipFill rotWithShape="1">
          <a:blip r:embed="rId37" cstate="email">
            <a:extLst>
              <a:ext uri="{28A0092B-C50C-407E-A947-70E740481C1C}">
                <a14:useLocalDpi xmlns:a14="http://schemas.microsoft.com/office/drawing/2010/main" val="0"/>
              </a:ext>
            </a:extLst>
          </a:blip>
          <a:srcRect b="18483"/>
          <a:stretch/>
        </p:blipFill>
        <p:spPr>
          <a:xfrm flipH="1">
            <a:off x="0" y="6932613"/>
            <a:ext cx="14630400" cy="1296987"/>
          </a:xfrm>
          <a:prstGeom prst="rect">
            <a:avLst/>
          </a:prstGeom>
        </p:spPr>
      </p:pic>
      <p:pic>
        <p:nvPicPr>
          <p:cNvPr id="1027" name="Picture 7" descr="tableau_white.eps"/>
          <p:cNvPicPr>
            <a:picLocks noChangeAspect="1"/>
          </p:cNvPicPr>
          <p:nvPr/>
        </p:nvPicPr>
        <p:blipFill>
          <a:blip r:embed="rId38" cstate="email">
            <a:extLst>
              <a:ext uri="{28A0092B-C50C-407E-A947-70E740481C1C}">
                <a14:useLocalDpi xmlns:a14="http://schemas.microsoft.com/office/drawing/2010/main" val="0"/>
              </a:ext>
            </a:extLst>
          </a:blip>
          <a:srcRect/>
          <a:stretch>
            <a:fillRect/>
          </a:stretch>
        </p:blipFill>
        <p:spPr bwMode="auto">
          <a:xfrm>
            <a:off x="12669838" y="7724775"/>
            <a:ext cx="1727200" cy="3603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28" name="Title Placeholder 1"/>
          <p:cNvSpPr>
            <a:spLocks noGrp="1"/>
          </p:cNvSpPr>
          <p:nvPr>
            <p:ph type="title"/>
          </p:nvPr>
        </p:nvSpPr>
        <p:spPr bwMode="auto">
          <a:xfrm>
            <a:off x="712788" y="601314"/>
            <a:ext cx="13244512" cy="57708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spAutoFit/>
          </a:bodyPr>
          <a:lstStyle/>
          <a:p>
            <a:pPr lvl="0"/>
            <a:r>
              <a:rPr lang="en-US" dirty="0"/>
              <a:t>Master Title Style</a:t>
            </a:r>
          </a:p>
        </p:txBody>
      </p:sp>
    </p:spTree>
  </p:cSld>
  <p:clrMap bg1="lt1" tx1="dk1" bg2="lt2" tx2="dk2" accent1="accent1" accent2="accent2" accent3="accent3" accent4="accent4" accent5="accent5" accent6="accent6" hlink="hlink" folHlink="folHlink"/>
  <p:sldLayoutIdLst>
    <p:sldLayoutId id="2147484147" r:id="rId1"/>
    <p:sldLayoutId id="2147484135" r:id="rId2"/>
    <p:sldLayoutId id="2147484148" r:id="rId3"/>
    <p:sldLayoutId id="2147484150" r:id="rId4"/>
    <p:sldLayoutId id="2147484152" r:id="rId5"/>
    <p:sldLayoutId id="2147484136" r:id="rId6"/>
    <p:sldLayoutId id="2147484137" r:id="rId7"/>
    <p:sldLayoutId id="2147484138" r:id="rId8"/>
    <p:sldLayoutId id="2147484139" r:id="rId9"/>
    <p:sldLayoutId id="2147484140" r:id="rId10"/>
    <p:sldLayoutId id="2147484141" r:id="rId11"/>
    <p:sldLayoutId id="2147484142" r:id="rId12"/>
    <p:sldLayoutId id="2147484143" r:id="rId13"/>
    <p:sldLayoutId id="2147484144" r:id="rId14"/>
    <p:sldLayoutId id="2147484145" r:id="rId15"/>
    <p:sldLayoutId id="2147484146" r:id="rId16"/>
    <p:sldLayoutId id="2147484149" r:id="rId17"/>
    <p:sldLayoutId id="2147484154" r:id="rId18"/>
    <p:sldLayoutId id="2147484153" r:id="rId19"/>
    <p:sldLayoutId id="2147484162" r:id="rId20"/>
    <p:sldLayoutId id="2147484163" r:id="rId21"/>
    <p:sldLayoutId id="2147484176" r:id="rId22"/>
    <p:sldLayoutId id="2147484218" r:id="rId23"/>
    <p:sldLayoutId id="2147484192" r:id="rId24"/>
    <p:sldLayoutId id="2147484193" r:id="rId25"/>
    <p:sldLayoutId id="2147484194" r:id="rId26"/>
    <p:sldLayoutId id="2147484195" r:id="rId27"/>
    <p:sldLayoutId id="2147484198" r:id="rId28"/>
    <p:sldLayoutId id="2147484199" r:id="rId29"/>
    <p:sldLayoutId id="2147484200" r:id="rId30"/>
    <p:sldLayoutId id="2147484201" r:id="rId31"/>
    <p:sldLayoutId id="2147484189" r:id="rId32"/>
    <p:sldLayoutId id="2147484202" r:id="rId33"/>
    <p:sldLayoutId id="2147484203" r:id="rId34"/>
    <p:sldLayoutId id="2147484217" r:id="rId35"/>
  </p:sldLayoutIdLst>
  <p:txStyles>
    <p:titleStyle>
      <a:lvl1pPr algn="l" defTabSz="1304925" rtl="0" eaLnBrk="1" fontAlgn="base" hangingPunct="1">
        <a:lnSpc>
          <a:spcPct val="80000"/>
        </a:lnSpc>
        <a:spcBef>
          <a:spcPct val="0"/>
        </a:spcBef>
        <a:spcAft>
          <a:spcPct val="0"/>
        </a:spcAft>
        <a:defRPr sz="4500" kern="1200">
          <a:solidFill>
            <a:srgbClr val="4C4C4C"/>
          </a:solidFill>
          <a:latin typeface="BentonSans Book"/>
          <a:ea typeface="ＭＳ Ｐゴシック" charset="0"/>
          <a:cs typeface="BentonSans Book"/>
        </a:defRPr>
      </a:lvl1pPr>
      <a:lvl2pPr algn="l" defTabSz="1304925" rtl="0" eaLnBrk="1" fontAlgn="base" hangingPunct="1">
        <a:lnSpc>
          <a:spcPct val="90000"/>
        </a:lnSpc>
        <a:spcBef>
          <a:spcPct val="0"/>
        </a:spcBef>
        <a:spcAft>
          <a:spcPct val="0"/>
        </a:spcAft>
        <a:defRPr sz="4500">
          <a:solidFill>
            <a:srgbClr val="4C4C4C"/>
          </a:solidFill>
          <a:latin typeface="BentonSans Book" charset="0"/>
          <a:ea typeface="ＭＳ Ｐゴシック" charset="0"/>
        </a:defRPr>
      </a:lvl2pPr>
      <a:lvl3pPr algn="l" defTabSz="1304925" rtl="0" eaLnBrk="1" fontAlgn="base" hangingPunct="1">
        <a:lnSpc>
          <a:spcPct val="90000"/>
        </a:lnSpc>
        <a:spcBef>
          <a:spcPct val="0"/>
        </a:spcBef>
        <a:spcAft>
          <a:spcPct val="0"/>
        </a:spcAft>
        <a:defRPr sz="4500">
          <a:solidFill>
            <a:srgbClr val="4C4C4C"/>
          </a:solidFill>
          <a:latin typeface="BentonSans Book" charset="0"/>
          <a:ea typeface="ＭＳ Ｐゴシック" charset="0"/>
        </a:defRPr>
      </a:lvl3pPr>
      <a:lvl4pPr algn="l" defTabSz="1304925" rtl="0" eaLnBrk="1" fontAlgn="base" hangingPunct="1">
        <a:lnSpc>
          <a:spcPct val="90000"/>
        </a:lnSpc>
        <a:spcBef>
          <a:spcPct val="0"/>
        </a:spcBef>
        <a:spcAft>
          <a:spcPct val="0"/>
        </a:spcAft>
        <a:defRPr sz="4500">
          <a:solidFill>
            <a:srgbClr val="4C4C4C"/>
          </a:solidFill>
          <a:latin typeface="BentonSans Book" charset="0"/>
          <a:ea typeface="ＭＳ Ｐゴシック" charset="0"/>
        </a:defRPr>
      </a:lvl4pPr>
      <a:lvl5pPr algn="l" defTabSz="1304925" rtl="0" eaLnBrk="1" fontAlgn="base" hangingPunct="1">
        <a:lnSpc>
          <a:spcPct val="90000"/>
        </a:lnSpc>
        <a:spcBef>
          <a:spcPct val="0"/>
        </a:spcBef>
        <a:spcAft>
          <a:spcPct val="0"/>
        </a:spcAft>
        <a:defRPr sz="4500">
          <a:solidFill>
            <a:srgbClr val="4C4C4C"/>
          </a:solidFill>
          <a:latin typeface="BentonSans Book" charset="0"/>
          <a:ea typeface="ＭＳ Ｐゴシック" charset="0"/>
        </a:defRPr>
      </a:lvl5pPr>
      <a:lvl6pPr marL="457200" algn="l" defTabSz="1304925" rtl="0" eaLnBrk="1" fontAlgn="base" hangingPunct="1">
        <a:lnSpc>
          <a:spcPct val="90000"/>
        </a:lnSpc>
        <a:spcBef>
          <a:spcPct val="0"/>
        </a:spcBef>
        <a:spcAft>
          <a:spcPct val="0"/>
        </a:spcAft>
        <a:defRPr sz="4500">
          <a:solidFill>
            <a:srgbClr val="4C4C4C"/>
          </a:solidFill>
          <a:latin typeface="BentonSans Book" charset="0"/>
          <a:ea typeface="ＭＳ Ｐゴシック" charset="0"/>
        </a:defRPr>
      </a:lvl6pPr>
      <a:lvl7pPr marL="914400" algn="l" defTabSz="1304925" rtl="0" eaLnBrk="1" fontAlgn="base" hangingPunct="1">
        <a:lnSpc>
          <a:spcPct val="90000"/>
        </a:lnSpc>
        <a:spcBef>
          <a:spcPct val="0"/>
        </a:spcBef>
        <a:spcAft>
          <a:spcPct val="0"/>
        </a:spcAft>
        <a:defRPr sz="4500">
          <a:solidFill>
            <a:srgbClr val="4C4C4C"/>
          </a:solidFill>
          <a:latin typeface="BentonSans Book" charset="0"/>
          <a:ea typeface="ＭＳ Ｐゴシック" charset="0"/>
        </a:defRPr>
      </a:lvl7pPr>
      <a:lvl8pPr marL="1371600" algn="l" defTabSz="1304925" rtl="0" eaLnBrk="1" fontAlgn="base" hangingPunct="1">
        <a:lnSpc>
          <a:spcPct val="90000"/>
        </a:lnSpc>
        <a:spcBef>
          <a:spcPct val="0"/>
        </a:spcBef>
        <a:spcAft>
          <a:spcPct val="0"/>
        </a:spcAft>
        <a:defRPr sz="4500">
          <a:solidFill>
            <a:srgbClr val="4C4C4C"/>
          </a:solidFill>
          <a:latin typeface="BentonSans Book" charset="0"/>
          <a:ea typeface="ＭＳ Ｐゴシック" charset="0"/>
        </a:defRPr>
      </a:lvl8pPr>
      <a:lvl9pPr marL="1828800" algn="l" defTabSz="1304925" rtl="0" eaLnBrk="1" fontAlgn="base" hangingPunct="1">
        <a:lnSpc>
          <a:spcPct val="90000"/>
        </a:lnSpc>
        <a:spcBef>
          <a:spcPct val="0"/>
        </a:spcBef>
        <a:spcAft>
          <a:spcPct val="0"/>
        </a:spcAft>
        <a:defRPr sz="4500">
          <a:solidFill>
            <a:srgbClr val="4C4C4C"/>
          </a:solidFill>
          <a:latin typeface="BentonSans Book" charset="0"/>
          <a:ea typeface="ＭＳ Ｐゴシック" charset="0"/>
        </a:defRPr>
      </a:lvl9pPr>
    </p:titleStyle>
    <p:bodyStyle>
      <a:lvl1pPr marL="488950" indent="-488950" algn="l" defTabSz="1304925" rtl="0" eaLnBrk="1" fontAlgn="base" hangingPunct="1">
        <a:spcBef>
          <a:spcPct val="20000"/>
        </a:spcBef>
        <a:spcAft>
          <a:spcPct val="0"/>
        </a:spcAft>
        <a:buFont typeface="Arial" charset="0"/>
        <a:buChar char="•"/>
        <a:defRPr sz="4600" kern="1200">
          <a:solidFill>
            <a:schemeClr val="tx1"/>
          </a:solidFill>
          <a:latin typeface="+mn-lt"/>
          <a:ea typeface="ＭＳ Ｐゴシック" charset="0"/>
          <a:cs typeface="ＭＳ Ｐゴシック" charset="0"/>
        </a:defRPr>
      </a:lvl1pPr>
      <a:lvl2pPr marL="1060450" indent="-407988" algn="l" defTabSz="1304925" rtl="0" eaLnBrk="1" fontAlgn="base" hangingPunct="1">
        <a:spcBef>
          <a:spcPct val="20000"/>
        </a:spcBef>
        <a:spcAft>
          <a:spcPct val="0"/>
        </a:spcAft>
        <a:buFont typeface="Arial" charset="0"/>
        <a:buChar char="–"/>
        <a:defRPr sz="4000" kern="1200">
          <a:solidFill>
            <a:schemeClr val="tx1"/>
          </a:solidFill>
          <a:latin typeface="+mn-lt"/>
          <a:ea typeface="ＭＳ Ｐゴシック" charset="0"/>
          <a:cs typeface="+mn-cs"/>
        </a:defRPr>
      </a:lvl2pPr>
      <a:lvl3pPr marL="1631950" indent="-325438" algn="l" defTabSz="1304925" rtl="0" eaLnBrk="1" fontAlgn="base" hangingPunct="1">
        <a:spcBef>
          <a:spcPct val="20000"/>
        </a:spcBef>
        <a:spcAft>
          <a:spcPct val="0"/>
        </a:spcAft>
        <a:buFont typeface="Arial" charset="0"/>
        <a:buChar char="•"/>
        <a:defRPr sz="3400" kern="1200">
          <a:solidFill>
            <a:schemeClr val="tx1"/>
          </a:solidFill>
          <a:latin typeface="+mn-lt"/>
          <a:ea typeface="ＭＳ Ｐゴシック" charset="0"/>
          <a:cs typeface="+mn-cs"/>
        </a:defRPr>
      </a:lvl3pPr>
      <a:lvl4pPr marL="2284413" indent="-325438" algn="l" defTabSz="1304925" rtl="0" eaLnBrk="1" fontAlgn="base" hangingPunct="1">
        <a:spcBef>
          <a:spcPct val="20000"/>
        </a:spcBef>
        <a:spcAft>
          <a:spcPct val="0"/>
        </a:spcAft>
        <a:buFont typeface="Arial" charset="0"/>
        <a:buChar char="–"/>
        <a:defRPr sz="2900" kern="1200">
          <a:solidFill>
            <a:schemeClr val="tx1"/>
          </a:solidFill>
          <a:latin typeface="+mn-lt"/>
          <a:ea typeface="ＭＳ Ｐゴシック" charset="0"/>
          <a:cs typeface="+mn-cs"/>
        </a:defRPr>
      </a:lvl4pPr>
      <a:lvl5pPr marL="2938463" indent="-325438" algn="l" defTabSz="1304925" rtl="0" eaLnBrk="1" fontAlgn="base" hangingPunct="1">
        <a:spcBef>
          <a:spcPct val="20000"/>
        </a:spcBef>
        <a:spcAft>
          <a:spcPct val="0"/>
        </a:spcAft>
        <a:buFont typeface="Arial" charset="0"/>
        <a:buChar char="»"/>
        <a:defRPr sz="2900" kern="1200">
          <a:solidFill>
            <a:schemeClr val="tx1"/>
          </a:solidFill>
          <a:latin typeface="+mn-lt"/>
          <a:ea typeface="ＭＳ Ｐゴシック" charset="0"/>
          <a:cs typeface="+mn-cs"/>
        </a:defRPr>
      </a:lvl5pPr>
      <a:lvl6pPr marL="3592106" indent="-326555" algn="l" defTabSz="1306221"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6pPr>
      <a:lvl7pPr marL="4245216" indent="-326555" algn="l" defTabSz="1306221"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7pPr>
      <a:lvl8pPr marL="4898326" indent="-326555" algn="l" defTabSz="1306221"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8pPr>
      <a:lvl9pPr marL="5551437" indent="-326555" algn="l" defTabSz="1306221"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9pPr>
    </p:bodyStyle>
    <p:otherStyle>
      <a:defPPr>
        <a:defRPr lang="en-US"/>
      </a:defPPr>
      <a:lvl1pPr marL="0" algn="l" defTabSz="1306221" rtl="0" eaLnBrk="1" latinLnBrk="0" hangingPunct="1">
        <a:defRPr sz="2600" kern="1200">
          <a:solidFill>
            <a:schemeClr val="tx1"/>
          </a:solidFill>
          <a:latin typeface="+mn-lt"/>
          <a:ea typeface="+mn-ea"/>
          <a:cs typeface="+mn-cs"/>
        </a:defRPr>
      </a:lvl1pPr>
      <a:lvl2pPr marL="653110" algn="l" defTabSz="1306221" rtl="0" eaLnBrk="1" latinLnBrk="0" hangingPunct="1">
        <a:defRPr sz="2600" kern="1200">
          <a:solidFill>
            <a:schemeClr val="tx1"/>
          </a:solidFill>
          <a:latin typeface="+mn-lt"/>
          <a:ea typeface="+mn-ea"/>
          <a:cs typeface="+mn-cs"/>
        </a:defRPr>
      </a:lvl2pPr>
      <a:lvl3pPr marL="1306221" algn="l" defTabSz="1306221" rtl="0" eaLnBrk="1" latinLnBrk="0" hangingPunct="1">
        <a:defRPr sz="2600" kern="1200">
          <a:solidFill>
            <a:schemeClr val="tx1"/>
          </a:solidFill>
          <a:latin typeface="+mn-lt"/>
          <a:ea typeface="+mn-ea"/>
          <a:cs typeface="+mn-cs"/>
        </a:defRPr>
      </a:lvl3pPr>
      <a:lvl4pPr marL="1959331" algn="l" defTabSz="1306221" rtl="0" eaLnBrk="1" latinLnBrk="0" hangingPunct="1">
        <a:defRPr sz="2600" kern="1200">
          <a:solidFill>
            <a:schemeClr val="tx1"/>
          </a:solidFill>
          <a:latin typeface="+mn-lt"/>
          <a:ea typeface="+mn-ea"/>
          <a:cs typeface="+mn-cs"/>
        </a:defRPr>
      </a:lvl4pPr>
      <a:lvl5pPr marL="2612442" algn="l" defTabSz="1306221" rtl="0" eaLnBrk="1" latinLnBrk="0" hangingPunct="1">
        <a:defRPr sz="2600" kern="1200">
          <a:solidFill>
            <a:schemeClr val="tx1"/>
          </a:solidFill>
          <a:latin typeface="+mn-lt"/>
          <a:ea typeface="+mn-ea"/>
          <a:cs typeface="+mn-cs"/>
        </a:defRPr>
      </a:lvl5pPr>
      <a:lvl6pPr marL="3265550" algn="l" defTabSz="1306221" rtl="0" eaLnBrk="1" latinLnBrk="0" hangingPunct="1">
        <a:defRPr sz="2600" kern="1200">
          <a:solidFill>
            <a:schemeClr val="tx1"/>
          </a:solidFill>
          <a:latin typeface="+mn-lt"/>
          <a:ea typeface="+mn-ea"/>
          <a:cs typeface="+mn-cs"/>
        </a:defRPr>
      </a:lvl6pPr>
      <a:lvl7pPr marL="3918661" algn="l" defTabSz="1306221" rtl="0" eaLnBrk="1" latinLnBrk="0" hangingPunct="1">
        <a:defRPr sz="2600" kern="1200">
          <a:solidFill>
            <a:schemeClr val="tx1"/>
          </a:solidFill>
          <a:latin typeface="+mn-lt"/>
          <a:ea typeface="+mn-ea"/>
          <a:cs typeface="+mn-cs"/>
        </a:defRPr>
      </a:lvl7pPr>
      <a:lvl8pPr marL="4571771" algn="l" defTabSz="1306221" rtl="0" eaLnBrk="1" latinLnBrk="0" hangingPunct="1">
        <a:defRPr sz="2600" kern="1200">
          <a:solidFill>
            <a:schemeClr val="tx1"/>
          </a:solidFill>
          <a:latin typeface="+mn-lt"/>
          <a:ea typeface="+mn-ea"/>
          <a:cs typeface="+mn-cs"/>
        </a:defRPr>
      </a:lvl8pPr>
      <a:lvl9pPr marL="5224882" algn="l" defTabSz="1306221" rtl="0" eaLnBrk="1" latinLnBrk="0" hangingPunct="1">
        <a:defRPr sz="26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768443"/>
      </p:ext>
    </p:extLst>
  </p:cSld>
  <p:clrMap bg1="lt1" tx1="dk1" bg2="lt2" tx2="dk2" accent1="accent1" accent2="accent2" accent3="accent3" accent4="accent4" accent5="accent5" accent6="accent6" hlink="hlink" folHlink="folHlink"/>
  <p:sldLayoutIdLst>
    <p:sldLayoutId id="2147484220" r:id="rId1"/>
    <p:sldLayoutId id="2147484221"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98865228"/>
      </p:ext>
    </p:extLst>
  </p:cSld>
  <p:clrMap bg1="lt1" tx1="dk1" bg2="lt2" tx2="dk2" accent1="accent1" accent2="accent2" accent3="accent3" accent4="accent4" accent5="accent5" accent6="accent6" hlink="hlink" folHlink="folHlink"/>
  <p:sldLayoutIdLst>
    <p:sldLayoutId id="2147484224"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JeffreyShaffer@gmail.com"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6.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7.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9.xml"/><Relationship Id="rId1" Type="http://schemas.openxmlformats.org/officeDocument/2006/relationships/slideLayout" Target="../slideLayouts/slideLayout2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0.xml"/><Relationship Id="rId1" Type="http://schemas.openxmlformats.org/officeDocument/2006/relationships/slideLayout" Target="../slideLayouts/slideLayout27.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27.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27.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27.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3.xml"/><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notesSlide" Target="../notesSlides/notesSlide14.xml"/><Relationship Id="rId1" Type="http://schemas.openxmlformats.org/officeDocument/2006/relationships/slideLayout" Target="../slideLayouts/slideLayout3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0.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notesSlide" Target="../notesSlides/notesSlide15.xml"/><Relationship Id="rId1" Type="http://schemas.openxmlformats.org/officeDocument/2006/relationships/slideLayout" Target="../slideLayouts/slideLayout35.xml"/><Relationship Id="rId4" Type="http://schemas.openxmlformats.org/officeDocument/2006/relationships/image" Target="../media/image12.png"/></Relationships>
</file>

<file path=ppt/slides/_rels/slide21.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notesSlide" Target="../notesSlides/notesSlide16.xml"/><Relationship Id="rId1" Type="http://schemas.openxmlformats.org/officeDocument/2006/relationships/slideLayout" Target="../slideLayouts/slideLayout35.xml"/></Relationships>
</file>

<file path=ppt/slides/_rels/slide22.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notesSlide" Target="../notesSlides/notesSlide17.xml"/><Relationship Id="rId1" Type="http://schemas.openxmlformats.org/officeDocument/2006/relationships/slideLayout" Target="../slideLayouts/slideLayout35.xml"/><Relationship Id="rId4" Type="http://schemas.openxmlformats.org/officeDocument/2006/relationships/image" Target="../media/image12.png"/></Relationships>
</file>

<file path=ppt/slides/_rels/slide2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7.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27.xml"/></Relationships>
</file>

<file path=ppt/slides/_rels/slide2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0.xml"/><Relationship Id="rId1" Type="http://schemas.openxmlformats.org/officeDocument/2006/relationships/slideLayout" Target="../slideLayouts/slideLayout2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1.xml"/><Relationship Id="rId1" Type="http://schemas.openxmlformats.org/officeDocument/2006/relationships/slideLayout" Target="../slideLayouts/slideLayout27.xml"/></Relationships>
</file>

<file path=ppt/slides/_rels/slide31.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notesSlide" Target="../notesSlides/notesSlide22.xml"/><Relationship Id="rId1" Type="http://schemas.openxmlformats.org/officeDocument/2006/relationships/slideLayout" Target="../slideLayouts/slideLayout27.xml"/></Relationships>
</file>

<file path=ppt/slides/_rels/slide32.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notesSlide" Target="../notesSlides/notesSlide23.xml"/><Relationship Id="rId1" Type="http://schemas.openxmlformats.org/officeDocument/2006/relationships/slideLayout" Target="../slideLayouts/slideLayout27.xml"/></Relationships>
</file>

<file path=ppt/slides/_rels/slide3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36.xml"/></Relationships>
</file>

<file path=ppt/slides/_rels/slide3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5.xml"/><Relationship Id="rId1" Type="http://schemas.openxmlformats.org/officeDocument/2006/relationships/slideLayout" Target="../slideLayouts/slideLayout36.xml"/></Relationships>
</file>

<file path=ppt/slides/_rels/slide3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6.xml"/><Relationship Id="rId1" Type="http://schemas.openxmlformats.org/officeDocument/2006/relationships/slideLayout" Target="../slideLayouts/slideLayout37.xml"/></Relationships>
</file>

<file path=ppt/slides/_rels/slide3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7.xml"/><Relationship Id="rId1" Type="http://schemas.openxmlformats.org/officeDocument/2006/relationships/slideLayout" Target="../slideLayouts/slideLayout3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6.xml"/></Relationships>
</file>

<file path=ppt/slides/_rels/slide3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9.xml"/><Relationship Id="rId1" Type="http://schemas.openxmlformats.org/officeDocument/2006/relationships/slideLayout" Target="../slideLayouts/slideLayout36.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36.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1.png"/><Relationship Id="rId4" Type="http://schemas.openxmlformats.org/officeDocument/2006/relationships/notesSlide" Target="../notesSlides/notesSlide3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2.xml"/></Relationships>
</file>

<file path=ppt/slides/_rels/slide4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31.xml"/><Relationship Id="rId1" Type="http://schemas.openxmlformats.org/officeDocument/2006/relationships/slideLayout" Target="../slideLayouts/slideLayout37.xml"/></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37.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23.png"/><Relationship Id="rId4" Type="http://schemas.openxmlformats.org/officeDocument/2006/relationships/notesSlide" Target="../notesSlides/notesSlide3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4.xml"/><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7.xml"/></Relationships>
</file>

<file path=ppt/slides/_rels/slide4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7.xml"/><Relationship Id="rId1" Type="http://schemas.openxmlformats.org/officeDocument/2006/relationships/slideLayout" Target="../slideLayouts/slideLayout2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0.xml"/></Relationships>
</file>

<file path=ppt/slides/_rels/slide4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0.xml"/><Relationship Id="rId1" Type="http://schemas.openxmlformats.org/officeDocument/2006/relationships/slideLayout" Target="../slideLayouts/slideLayout3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1.xml"/><Relationship Id="rId1" Type="http://schemas.openxmlformats.org/officeDocument/2006/relationships/slideLayout" Target="../slideLayouts/slideLayout37.xml"/></Relationships>
</file>

<file path=ppt/slides/_rels/slide5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2.xml"/><Relationship Id="rId1" Type="http://schemas.openxmlformats.org/officeDocument/2006/relationships/slideLayout" Target="../slideLayouts/slideLayout37.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0.xml"/></Relationships>
</file>

<file path=ppt/slides/_rels/slide5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4.xml"/><Relationship Id="rId1" Type="http://schemas.openxmlformats.org/officeDocument/2006/relationships/slideLayout" Target="../slideLayouts/slideLayout38.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0.xml"/></Relationships>
</file>

<file path=ppt/slides/_rels/slide5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6.xml"/><Relationship Id="rId1" Type="http://schemas.openxmlformats.org/officeDocument/2006/relationships/slideLayout" Target="../slideLayouts/slideLayout37.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0.xml"/></Relationships>
</file>

<file path=ppt/slides/_rels/slide5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8.xml"/><Relationship Id="rId1" Type="http://schemas.openxmlformats.org/officeDocument/2006/relationships/slideLayout" Target="../slideLayouts/slideLayout37.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0.xml"/></Relationships>
</file>

<file path=ppt/slides/_rels/slide5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50.xml"/><Relationship Id="rId1" Type="http://schemas.openxmlformats.org/officeDocument/2006/relationships/slideLayout" Target="../slideLayouts/slideLayout3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6.xml"/></Relationships>
</file>

<file path=ppt/slides/_rels/slide60.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51.xml"/><Relationship Id="rId1" Type="http://schemas.openxmlformats.org/officeDocument/2006/relationships/slideLayout" Target="../slideLayouts/slideLayout35.xml"/><Relationship Id="rId4" Type="http://schemas.openxmlformats.org/officeDocument/2006/relationships/comments" Target="../comments/comment1.xml"/></Relationships>
</file>

<file path=ppt/slides/_rels/slide6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2.xml"/><Relationship Id="rId1" Type="http://schemas.openxmlformats.org/officeDocument/2006/relationships/slideLayout" Target="../slideLayouts/slideLayout35.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a:xfrm>
            <a:off x="895820" y="1973482"/>
            <a:ext cx="13245156" cy="1523494"/>
          </a:xfrm>
          <a:prstGeom prst="rect">
            <a:avLst/>
          </a:prstGeom>
        </p:spPr>
        <p:txBody>
          <a:bodyPr/>
          <a:lstStyle/>
          <a:p>
            <a:pPr algn="ctr" defTabSz="1306221" fontAlgn="auto">
              <a:spcAft>
                <a:spcPts val="0"/>
              </a:spcAft>
              <a:buFont typeface="Arial" panose="020B0604020202020204" pitchFamily="34" charset="0"/>
              <a:buNone/>
              <a:defRPr/>
            </a:pPr>
            <a:r>
              <a:rPr lang="en-US" sz="5500" dirty="0" smtClean="0">
                <a:ea typeface="+mn-ea"/>
              </a:rPr>
              <a:t>Exploratory vs. Explanatory</a:t>
            </a:r>
          </a:p>
          <a:p>
            <a:pPr algn="ctr" defTabSz="1306221" fontAlgn="auto">
              <a:spcAft>
                <a:spcPts val="0"/>
              </a:spcAft>
              <a:buFont typeface="Arial" panose="020B0604020202020204" pitchFamily="34" charset="0"/>
              <a:buNone/>
              <a:defRPr/>
            </a:pPr>
            <a:r>
              <a:rPr lang="en-US" sz="5500" dirty="0" smtClean="0">
                <a:latin typeface="Merriweather Light"/>
                <a:ea typeface="+mn-ea"/>
                <a:cs typeface="Merriweather Light"/>
              </a:rPr>
              <a:t>And Dashboard Design</a:t>
            </a:r>
            <a:endParaRPr lang="en-US" sz="2400" dirty="0">
              <a:latin typeface="Merriweather Light"/>
              <a:ea typeface="+mn-ea"/>
              <a:cs typeface="Merriweather Light"/>
            </a:endParaRPr>
          </a:p>
        </p:txBody>
      </p:sp>
      <p:sp>
        <p:nvSpPr>
          <p:cNvPr id="2" name="Rectangle 1"/>
          <p:cNvSpPr/>
          <p:nvPr/>
        </p:nvSpPr>
        <p:spPr>
          <a:xfrm>
            <a:off x="2438397" y="4415275"/>
            <a:ext cx="10160001" cy="3410164"/>
          </a:xfrm>
          <a:prstGeom prst="rect">
            <a:avLst/>
          </a:prstGeom>
        </p:spPr>
        <p:txBody>
          <a:bodyPr wrap="square">
            <a:spAutoFit/>
          </a:bodyPr>
          <a:lstStyle/>
          <a:p>
            <a:pPr algn="ctr" defTabSz="1306221" fontAlgn="auto">
              <a:lnSpc>
                <a:spcPct val="110000"/>
              </a:lnSpc>
              <a:spcBef>
                <a:spcPts val="1776"/>
              </a:spcBef>
              <a:spcAft>
                <a:spcPts val="0"/>
              </a:spcAft>
              <a:defRPr/>
            </a:pPr>
            <a:r>
              <a:rPr lang="en-US" sz="2800" dirty="0">
                <a:latin typeface="Merriweather Light"/>
                <a:cs typeface="Merriweather Light"/>
              </a:rPr>
              <a:t>Created By: Jeffery A. Shaffer </a:t>
            </a:r>
            <a:br>
              <a:rPr lang="en-US" sz="2800" dirty="0">
                <a:latin typeface="Merriweather Light"/>
                <a:cs typeface="Merriweather Light"/>
              </a:rPr>
            </a:br>
            <a:r>
              <a:rPr lang="en-US" sz="2800" dirty="0">
                <a:latin typeface="Merriweather Light"/>
                <a:cs typeface="Merriweather Light"/>
              </a:rPr>
              <a:t> Vice President, </a:t>
            </a:r>
            <a:r>
              <a:rPr lang="en-US" sz="2800" dirty="0" err="1">
                <a:latin typeface="Merriweather Light"/>
                <a:cs typeface="Merriweather Light"/>
              </a:rPr>
              <a:t>Unifund</a:t>
            </a:r>
            <a:r>
              <a:rPr lang="en-US" sz="2800" dirty="0">
                <a:latin typeface="Merriweather Light"/>
                <a:cs typeface="Merriweather Light"/>
              </a:rPr>
              <a:t/>
            </a:r>
            <a:br>
              <a:rPr lang="en-US" sz="2800" dirty="0">
                <a:latin typeface="Merriweather Light"/>
                <a:cs typeface="Merriweather Light"/>
              </a:rPr>
            </a:br>
            <a:r>
              <a:rPr lang="en-US" sz="2800" dirty="0">
                <a:latin typeface="Merriweather Light"/>
                <a:cs typeface="Merriweather Light"/>
              </a:rPr>
              <a:t> Adjunct Faculty, University of Cincinnati</a:t>
            </a:r>
            <a:br>
              <a:rPr lang="en-US" sz="2800" dirty="0">
                <a:latin typeface="Merriweather Light"/>
                <a:cs typeface="Merriweather Light"/>
              </a:rPr>
            </a:br>
            <a:r>
              <a:rPr lang="en-US" sz="2800" dirty="0">
                <a:latin typeface="Merriweather Light"/>
                <a:cs typeface="Merriweather Light"/>
              </a:rPr>
              <a:t>(513</a:t>
            </a:r>
            <a:r>
              <a:rPr lang="en-US" sz="2800">
                <a:latin typeface="Merriweather Light"/>
                <a:cs typeface="Merriweather Light"/>
              </a:rPr>
              <a:t>) </a:t>
            </a:r>
            <a:r>
              <a:rPr lang="en-US" sz="2800" smtClean="0">
                <a:latin typeface="Merriweather Light"/>
                <a:cs typeface="Merriweather Light"/>
              </a:rPr>
              <a:t>615-0001 </a:t>
            </a:r>
            <a:r>
              <a:rPr lang="en-US" sz="2800">
                <a:latin typeface="Merriweather Light"/>
                <a:cs typeface="Merriweather Light"/>
              </a:rPr>
              <a:t>| </a:t>
            </a:r>
            <a:r>
              <a:rPr lang="en-US" sz="2800" smtClean="0">
                <a:latin typeface="Merriweather Light"/>
                <a:cs typeface="Merriweather Light"/>
                <a:hlinkClick r:id="rId3"/>
              </a:rPr>
              <a:t>JeffreyShaffer@gmail.com</a:t>
            </a:r>
            <a:r>
              <a:rPr lang="en-US" sz="2800" smtClean="0">
                <a:latin typeface="Merriweather Light"/>
                <a:cs typeface="Merriweather Light"/>
              </a:rPr>
              <a:t> </a:t>
            </a:r>
            <a:r>
              <a:rPr lang="en-US" sz="2800" dirty="0">
                <a:latin typeface="Merriweather Light"/>
                <a:cs typeface="Merriweather Light"/>
              </a:rPr>
              <a:t/>
            </a:r>
            <a:br>
              <a:rPr lang="en-US" sz="2800" dirty="0">
                <a:latin typeface="Merriweather Light"/>
                <a:cs typeface="Merriweather Light"/>
              </a:rPr>
            </a:br>
            <a:r>
              <a:rPr lang="en-US" sz="2800" dirty="0">
                <a:latin typeface="Merriweather Light"/>
                <a:cs typeface="Merriweather Light"/>
              </a:rPr>
              <a:t>@</a:t>
            </a:r>
            <a:r>
              <a:rPr lang="en-US" sz="2800" dirty="0" err="1">
                <a:latin typeface="Merriweather Light"/>
                <a:cs typeface="Merriweather Light"/>
              </a:rPr>
              <a:t>HighVizAbility</a:t>
            </a:r>
            <a:r>
              <a:rPr lang="en-US" sz="2800" dirty="0">
                <a:latin typeface="Merriweather Light"/>
                <a:cs typeface="Merriweather Light"/>
              </a:rPr>
              <a:t/>
            </a:r>
            <a:br>
              <a:rPr lang="en-US" sz="2800" dirty="0">
                <a:latin typeface="Merriweather Light"/>
                <a:cs typeface="Merriweather Light"/>
              </a:rPr>
            </a:br>
            <a:r>
              <a:rPr lang="en-US" sz="2800" dirty="0">
                <a:latin typeface="Merriweather Light"/>
                <a:cs typeface="Merriweather Light"/>
              </a:rPr>
              <a:t/>
            </a:r>
            <a:br>
              <a:rPr lang="en-US" sz="2800" dirty="0">
                <a:latin typeface="Merriweather Light"/>
                <a:cs typeface="Merriweather Light"/>
              </a:rPr>
            </a:br>
            <a:endParaRPr lang="en-US" sz="2800" dirty="0">
              <a:latin typeface="Merriweather Light"/>
              <a:cs typeface="Merriweather Light"/>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821901" y="2303676"/>
            <a:ext cx="9073008" cy="4672048"/>
          </a:xfrm>
          <a:prstGeom prst="rect">
            <a:avLst/>
          </a:prstGeom>
          <a:noFill/>
        </p:spPr>
        <p:txBody>
          <a:bodyPr wrap="square" rtlCol="0">
            <a:spAutoFit/>
          </a:bodyPr>
          <a:lstStyle/>
          <a:p>
            <a:pPr defTabSz="1097280"/>
            <a:r>
              <a:rPr lang="en-US" sz="3360" b="1" dirty="0">
                <a:solidFill>
                  <a:srgbClr val="000000">
                    <a:lumMod val="50000"/>
                    <a:lumOff val="50000"/>
                  </a:srgbClr>
                </a:solidFill>
                <a:latin typeface="Adobe Garamond Pro" panose="02020502060506020403" pitchFamily="18" charset="0"/>
                <a:ea typeface="굴림" charset="-127"/>
                <a:cs typeface="+mn-cs"/>
              </a:rPr>
              <a:t>A dashboard is a visual display of data used to monitor conditions and/or facilitate understanding</a:t>
            </a:r>
            <a:r>
              <a:rPr lang="en-US" sz="3360" b="1" dirty="0" smtClean="0">
                <a:solidFill>
                  <a:srgbClr val="000000">
                    <a:lumMod val="50000"/>
                    <a:lumOff val="50000"/>
                  </a:srgbClr>
                </a:solidFill>
                <a:latin typeface="Adobe Garamond Pro" panose="02020502060506020403" pitchFamily="18" charset="0"/>
                <a:ea typeface="굴림" charset="-127"/>
                <a:cs typeface="+mn-cs"/>
              </a:rPr>
              <a:t>.</a:t>
            </a:r>
          </a:p>
          <a:p>
            <a:pPr defTabSz="1097280"/>
            <a:endParaRPr lang="en-US" sz="3360" b="1" dirty="0">
              <a:solidFill>
                <a:srgbClr val="000000">
                  <a:lumMod val="50000"/>
                  <a:lumOff val="50000"/>
                </a:srgbClr>
              </a:solidFill>
              <a:latin typeface="Adobe Garamond Pro" panose="02020502060506020403" pitchFamily="18" charset="0"/>
              <a:ea typeface="굴림" charset="-127"/>
              <a:cs typeface="+mn-cs"/>
            </a:endParaRPr>
          </a:p>
          <a:p>
            <a:pPr defTabSz="1097280"/>
            <a:r>
              <a:rPr lang="en-US" sz="3360" b="1" dirty="0">
                <a:solidFill>
                  <a:srgbClr val="000000">
                    <a:lumMod val="50000"/>
                    <a:lumOff val="50000"/>
                  </a:srgbClr>
                </a:solidFill>
                <a:latin typeface="Adobe Garamond Pro" panose="02020502060506020403" pitchFamily="18" charset="0"/>
                <a:ea typeface="굴림" charset="-127"/>
                <a:cs typeface="+mn-cs"/>
              </a:rPr>
              <a:t>-</a:t>
            </a:r>
            <a:r>
              <a:rPr lang="en-US" sz="3360" b="1" dirty="0" smtClean="0">
                <a:solidFill>
                  <a:srgbClr val="000000">
                    <a:lumMod val="50000"/>
                    <a:lumOff val="50000"/>
                  </a:srgbClr>
                </a:solidFill>
                <a:latin typeface="Adobe Garamond Pro" panose="02020502060506020403" pitchFamily="18" charset="0"/>
                <a:ea typeface="굴림" charset="-127"/>
                <a:cs typeface="+mn-cs"/>
              </a:rPr>
              <a:t> </a:t>
            </a:r>
            <a:r>
              <a:rPr lang="en-US" sz="3360" b="1" i="1" dirty="0">
                <a:solidFill>
                  <a:srgbClr val="000000">
                    <a:lumMod val="50000"/>
                    <a:lumOff val="50000"/>
                  </a:srgbClr>
                </a:solidFill>
                <a:latin typeface="Adobe Garamond Pro" panose="02020502060506020403" pitchFamily="18" charset="0"/>
                <a:ea typeface="굴림" charset="-127"/>
                <a:cs typeface="+mn-cs"/>
              </a:rPr>
              <a:t>The Big Book of Dashboards</a:t>
            </a:r>
            <a:r>
              <a:rPr lang="en-US" sz="3360" b="1" dirty="0">
                <a:solidFill>
                  <a:srgbClr val="000000">
                    <a:lumMod val="50000"/>
                    <a:lumOff val="50000"/>
                  </a:srgbClr>
                </a:solidFill>
                <a:latin typeface="Adobe Garamond Pro" panose="02020502060506020403" pitchFamily="18" charset="0"/>
                <a:ea typeface="굴림" charset="-127"/>
                <a:cs typeface="+mn-cs"/>
              </a:rPr>
              <a:t> (2017)</a:t>
            </a:r>
          </a:p>
          <a:p>
            <a:pPr marL="685800" indent="-685800" defTabSz="1097280">
              <a:buFontTx/>
              <a:buChar char="-"/>
            </a:pPr>
            <a:endParaRPr lang="en-US" sz="4320" b="1" dirty="0">
              <a:solidFill>
                <a:srgbClr val="000000">
                  <a:lumMod val="50000"/>
                  <a:lumOff val="50000"/>
                </a:srgbClr>
              </a:solidFill>
              <a:latin typeface="Futura LT Book" pitchFamily="2" charset="0"/>
              <a:ea typeface="굴림" charset="-127"/>
              <a:cs typeface="+mn-cs"/>
            </a:endParaRPr>
          </a:p>
          <a:p>
            <a:pPr marL="685800" indent="-685800" defTabSz="1097280">
              <a:buFontTx/>
              <a:buChar char="-"/>
            </a:pPr>
            <a:endParaRPr lang="en-US" sz="4320" b="1" dirty="0">
              <a:solidFill>
                <a:srgbClr val="000000">
                  <a:lumMod val="50000"/>
                  <a:lumOff val="50000"/>
                </a:srgbClr>
              </a:solidFill>
              <a:latin typeface="Futura LT Book" pitchFamily="2" charset="0"/>
              <a:ea typeface="굴림" charset="-127"/>
              <a:cs typeface="+mn-cs"/>
            </a:endParaRPr>
          </a:p>
          <a:p>
            <a:pPr marL="685800" indent="-685800" defTabSz="1097280">
              <a:buFontTx/>
              <a:buChar char="-"/>
            </a:pPr>
            <a:endParaRPr lang="en-US" sz="4320" b="1" dirty="0">
              <a:solidFill>
                <a:srgbClr val="000000">
                  <a:lumMod val="50000"/>
                  <a:lumOff val="50000"/>
                </a:srgbClr>
              </a:solidFill>
              <a:latin typeface="Futura LT Book" pitchFamily="2" charset="0"/>
              <a:ea typeface="굴림" charset="-127"/>
              <a:cs typeface="+mn-cs"/>
            </a:endParaRPr>
          </a:p>
        </p:txBody>
      </p:sp>
      <p:sp>
        <p:nvSpPr>
          <p:cNvPr id="6" name="TextBox 5"/>
          <p:cNvSpPr txBox="1"/>
          <p:nvPr/>
        </p:nvSpPr>
        <p:spPr>
          <a:xfrm>
            <a:off x="2821901" y="658417"/>
            <a:ext cx="9073008" cy="830997"/>
          </a:xfrm>
          <a:prstGeom prst="rect">
            <a:avLst/>
          </a:prstGeom>
          <a:noFill/>
        </p:spPr>
        <p:txBody>
          <a:bodyPr wrap="square" rtlCol="0">
            <a:spAutoFit/>
          </a:bodyPr>
          <a:lstStyle/>
          <a:p>
            <a:pPr defTabSz="1097280"/>
            <a:r>
              <a:rPr lang="en-US" sz="4800" b="1" dirty="0" smtClean="0">
                <a:solidFill>
                  <a:srgbClr val="000000">
                    <a:lumMod val="50000"/>
                    <a:lumOff val="50000"/>
                  </a:srgbClr>
                </a:solidFill>
                <a:latin typeface="Adobe Garamond Pro" panose="02020502060506020403" pitchFamily="18" charset="0"/>
                <a:ea typeface="굴림" charset="-127"/>
                <a:cs typeface="+mn-cs"/>
              </a:rPr>
              <a:t>another </a:t>
            </a:r>
            <a:r>
              <a:rPr lang="en-US" sz="4800" b="1" dirty="0">
                <a:solidFill>
                  <a:srgbClr val="000000">
                    <a:lumMod val="50000"/>
                    <a:lumOff val="50000"/>
                  </a:srgbClr>
                </a:solidFill>
                <a:latin typeface="Adobe Garamond Pro" panose="02020502060506020403" pitchFamily="18" charset="0"/>
                <a:ea typeface="굴림" charset="-127"/>
                <a:cs typeface="+mn-cs"/>
              </a:rPr>
              <a:t>definition of a dashboard</a:t>
            </a:r>
          </a:p>
        </p:txBody>
      </p:sp>
    </p:spTree>
    <p:extLst>
      <p:ext uri="{BB962C8B-B14F-4D97-AF65-F5344CB8AC3E}">
        <p14:creationId xmlns:p14="http://schemas.microsoft.com/office/powerpoint/2010/main" val="330598867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idx="4294967295"/>
          </p:nvPr>
        </p:nvSpPr>
        <p:spPr>
          <a:xfrm>
            <a:off x="255099" y="360363"/>
            <a:ext cx="13244512" cy="554037"/>
          </a:xfrm>
        </p:spPr>
        <p:txBody>
          <a:bodyPr/>
          <a:lstStyle/>
          <a:p>
            <a:pPr eaLnBrk="1" hangingPunct="1">
              <a:defRPr/>
            </a:pPr>
            <a:r>
              <a:rPr lang="en-US" dirty="0"/>
              <a:t>Dashboards – Supporting Attributes</a:t>
            </a:r>
          </a:p>
        </p:txBody>
      </p:sp>
      <p:sp>
        <p:nvSpPr>
          <p:cNvPr id="2" name="Content Placeholder 1"/>
          <p:cNvSpPr>
            <a:spLocks noGrp="1"/>
          </p:cNvSpPr>
          <p:nvPr>
            <p:ph idx="4294967295"/>
          </p:nvPr>
        </p:nvSpPr>
        <p:spPr>
          <a:xfrm>
            <a:off x="255098" y="360363"/>
            <a:ext cx="13847763" cy="6778170"/>
          </a:xfrm>
        </p:spPr>
        <p:txBody>
          <a:bodyPr/>
          <a:lstStyle/>
          <a:p>
            <a:pPr>
              <a:defRPr/>
            </a:pPr>
            <a:endParaRPr lang="en-US" dirty="0"/>
          </a:p>
          <a:p>
            <a:pPr>
              <a:defRPr/>
            </a:pPr>
            <a:r>
              <a:rPr lang="en-US" sz="3000" dirty="0"/>
              <a:t>Information is presented using small, </a:t>
            </a:r>
            <a:r>
              <a:rPr lang="en-US" sz="3000" dirty="0" smtClean="0"/>
              <a:t>concise, direct</a:t>
            </a:r>
            <a:r>
              <a:rPr lang="en-US" sz="3000" dirty="0"/>
              <a:t>, &amp;</a:t>
            </a:r>
            <a:r>
              <a:rPr lang="en-US" sz="3000" dirty="0" smtClean="0"/>
              <a:t> </a:t>
            </a:r>
            <a:r>
              <a:rPr lang="en-US" sz="3000" dirty="0"/>
              <a:t>clear display </a:t>
            </a:r>
            <a:r>
              <a:rPr lang="en-US" sz="3000" dirty="0" smtClean="0"/>
              <a:t>of media</a:t>
            </a:r>
            <a:endParaRPr lang="en-US" sz="3000" dirty="0"/>
          </a:p>
          <a:p>
            <a:pPr lvl="1">
              <a:defRPr/>
            </a:pPr>
            <a:r>
              <a:rPr lang="en-US" sz="3000" dirty="0"/>
              <a:t>Clearly stated messages</a:t>
            </a:r>
          </a:p>
          <a:p>
            <a:pPr lvl="1">
              <a:spcAft>
                <a:spcPts val="1200"/>
              </a:spcAft>
              <a:defRPr/>
            </a:pPr>
            <a:r>
              <a:rPr lang="en-US" sz="3000" dirty="0"/>
              <a:t>Each point should be limited to the space needed</a:t>
            </a:r>
          </a:p>
          <a:p>
            <a:pPr>
              <a:defRPr/>
            </a:pPr>
            <a:r>
              <a:rPr lang="en-US" sz="3000" dirty="0"/>
              <a:t>Customized</a:t>
            </a:r>
          </a:p>
          <a:p>
            <a:pPr lvl="1">
              <a:spcAft>
                <a:spcPts val="1200"/>
              </a:spcAft>
              <a:defRPr/>
            </a:pPr>
            <a:r>
              <a:rPr lang="en-US" sz="3000" dirty="0"/>
              <a:t>tailored to the needs of</a:t>
            </a:r>
            <a:br>
              <a:rPr lang="en-US" sz="3000" dirty="0"/>
            </a:br>
            <a:r>
              <a:rPr lang="en-US" sz="3000" dirty="0"/>
              <a:t>a specific group or individual</a:t>
            </a:r>
          </a:p>
          <a:p>
            <a:pPr>
              <a:defRPr/>
            </a:pPr>
            <a:r>
              <a:rPr lang="en-US" sz="3000" dirty="0" smtClean="0"/>
              <a:t>Consistent layout</a:t>
            </a:r>
            <a:endParaRPr lang="en-US" sz="3000" dirty="0"/>
          </a:p>
          <a:p>
            <a:pPr lvl="1">
              <a:defRPr/>
            </a:pPr>
            <a:r>
              <a:rPr lang="en-US" sz="3000" dirty="0"/>
              <a:t>Data changes over time</a:t>
            </a:r>
          </a:p>
          <a:p>
            <a:pPr lvl="1">
              <a:defRPr/>
            </a:pPr>
            <a:r>
              <a:rPr lang="en-US" sz="3000" dirty="0"/>
              <a:t>Interface is consistent</a:t>
            </a:r>
            <a:br>
              <a:rPr lang="en-US" sz="3000" dirty="0"/>
            </a:br>
            <a:r>
              <a:rPr lang="en-US" sz="2500" i="1" dirty="0"/>
              <a:t>(until </a:t>
            </a:r>
            <a:r>
              <a:rPr lang="en-US" sz="2500" i="1" dirty="0" smtClean="0"/>
              <a:t>it’s </a:t>
            </a:r>
            <a:r>
              <a:rPr lang="en-US" sz="2500" i="1" dirty="0"/>
              <a:t>time for the next revision)</a:t>
            </a:r>
          </a:p>
        </p:txBody>
      </p:sp>
      <p:pic>
        <p:nvPicPr>
          <p:cNvPr id="4" name="Picture 3"/>
          <p:cNvPicPr>
            <a:picLocks noChangeAspect="1"/>
          </p:cNvPicPr>
          <p:nvPr/>
        </p:nvPicPr>
        <p:blipFill>
          <a:blip r:embed="rId2"/>
          <a:stretch>
            <a:fillRect/>
          </a:stretch>
        </p:blipFill>
        <p:spPr>
          <a:xfrm>
            <a:off x="7780877" y="3385044"/>
            <a:ext cx="5718734" cy="4234955"/>
          </a:xfrm>
          <a:prstGeom prst="rect">
            <a:avLst/>
          </a:prstGeom>
        </p:spPr>
      </p:pic>
      <p:sp>
        <p:nvSpPr>
          <p:cNvPr id="5" name="Rectangle 4"/>
          <p:cNvSpPr>
            <a:spLocks/>
          </p:cNvSpPr>
          <p:nvPr/>
        </p:nvSpPr>
        <p:spPr bwMode="auto">
          <a:xfrm>
            <a:off x="7780877" y="7792488"/>
            <a:ext cx="4581811" cy="1846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square" lIns="0" tIns="0" rIns="0" bIns="0" anchor="ctr">
            <a:spAutoFit/>
          </a:bodyPr>
          <a:lstStyle/>
          <a:p>
            <a:r>
              <a:rPr lang="en-US" sz="1200" dirty="0">
                <a:solidFill>
                  <a:srgbClr val="A6A6A6"/>
                </a:solidFill>
                <a:latin typeface="Merriweather Light"/>
              </a:rPr>
              <a:t>Few, Stephen (2013)</a:t>
            </a:r>
            <a:r>
              <a:rPr lang="en-US" sz="1200" i="1" dirty="0">
                <a:solidFill>
                  <a:srgbClr val="A6A6A6"/>
                </a:solidFill>
                <a:latin typeface="Merriweather Light"/>
              </a:rPr>
              <a:t>, Information Dashboard Design,</a:t>
            </a:r>
            <a:r>
              <a:rPr lang="en-US" sz="1200" dirty="0">
                <a:solidFill>
                  <a:srgbClr val="A6A6A6"/>
                </a:solidFill>
                <a:latin typeface="Merriweather Light"/>
              </a:rPr>
              <a:t> p. 28</a:t>
            </a:r>
          </a:p>
        </p:txBody>
      </p:sp>
    </p:spTree>
    <p:extLst>
      <p:ext uri="{BB962C8B-B14F-4D97-AF65-F5344CB8AC3E}">
        <p14:creationId xmlns:p14="http://schemas.microsoft.com/office/powerpoint/2010/main" val="1814371788"/>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4" end="4"/>
                                            </p:txEl>
                                          </p:spTgt>
                                        </p:tgtEl>
                                        <p:attrNameLst>
                                          <p:attrName>style.visibility</p:attrName>
                                        </p:attrNameLst>
                                      </p:cBhvr>
                                      <p:to>
                                        <p:strVal val="visible"/>
                                      </p:to>
                                    </p:set>
                                    <p:animEffect transition="in" filter="fade">
                                      <p:cBhvr>
                                        <p:cTn id="7" dur="500"/>
                                        <p:tgtEl>
                                          <p:spTgt spid="2">
                                            <p:txEl>
                                              <p:pRg st="4" end="4"/>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
                                            <p:txEl>
                                              <p:pRg st="5" end="5"/>
                                            </p:txEl>
                                          </p:spTgt>
                                        </p:tgtEl>
                                        <p:attrNameLst>
                                          <p:attrName>style.visibility</p:attrName>
                                        </p:attrNameLst>
                                      </p:cBhvr>
                                      <p:to>
                                        <p:strVal val="visible"/>
                                      </p:to>
                                    </p:set>
                                    <p:animEffect transition="in" filter="fade">
                                      <p:cBhvr>
                                        <p:cTn id="10" dur="500"/>
                                        <p:tgtEl>
                                          <p:spTgt spid="2">
                                            <p:txEl>
                                              <p:pRg st="5" end="5"/>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animEffect transition="in" filter="fade">
                                      <p:cBhvr>
                                        <p:cTn id="15" dur="500"/>
                                        <p:tgtEl>
                                          <p:spTgt spid="2">
                                            <p:txEl>
                                              <p:pRg st="6" end="6"/>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2">
                                            <p:txEl>
                                              <p:pRg st="7" end="7"/>
                                            </p:txEl>
                                          </p:spTgt>
                                        </p:tgtEl>
                                        <p:attrNameLst>
                                          <p:attrName>style.visibility</p:attrName>
                                        </p:attrNameLst>
                                      </p:cBhvr>
                                      <p:to>
                                        <p:strVal val="visible"/>
                                      </p:to>
                                    </p:set>
                                    <p:animEffect transition="in" filter="fade">
                                      <p:cBhvr>
                                        <p:cTn id="18" dur="500"/>
                                        <p:tgtEl>
                                          <p:spTgt spid="2">
                                            <p:txEl>
                                              <p:pRg st="7" end="7"/>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2">
                                            <p:txEl>
                                              <p:pRg st="8" end="8"/>
                                            </p:txEl>
                                          </p:spTgt>
                                        </p:tgtEl>
                                        <p:attrNameLst>
                                          <p:attrName>style.visibility</p:attrName>
                                        </p:attrNameLst>
                                      </p:cBhvr>
                                      <p:to>
                                        <p:strVal val="visible"/>
                                      </p:to>
                                    </p:set>
                                    <p:animEffect transition="in" filter="fade">
                                      <p:cBhvr>
                                        <p:cTn id="21" dur="500"/>
                                        <p:tgtEl>
                                          <p:spTgt spid="2">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228387"/>
            <a:ext cx="14630400" cy="738664"/>
          </a:xfrm>
          <a:noFill/>
        </p:spPr>
        <p:txBody>
          <a:bodyPr anchor="ctr"/>
          <a:lstStyle/>
          <a:p>
            <a:pPr algn="ctr"/>
            <a:r>
              <a:rPr lang="en-US" sz="3000" dirty="0"/>
              <a:t>Dashboard and KPI Rollups</a:t>
            </a:r>
            <a:br>
              <a:rPr lang="en-US" sz="3000" dirty="0"/>
            </a:br>
            <a:r>
              <a:rPr lang="en-US" sz="3000" dirty="0"/>
              <a:t>Different Views for Levels of the Organization</a:t>
            </a:r>
          </a:p>
        </p:txBody>
      </p:sp>
      <p:sp>
        <p:nvSpPr>
          <p:cNvPr id="5" name="Slide Number Placeholder 4"/>
          <p:cNvSpPr>
            <a:spLocks noGrp="1"/>
          </p:cNvSpPr>
          <p:nvPr>
            <p:ph type="sldNum" sz="quarter" idx="4294967295"/>
          </p:nvPr>
        </p:nvSpPr>
        <p:spPr>
          <a:xfrm>
            <a:off x="14173200" y="11083925"/>
            <a:ext cx="457200" cy="438150"/>
          </a:xfrm>
          <a:prstGeom prst="rect">
            <a:avLst/>
          </a:prstGeom>
        </p:spPr>
        <p:txBody>
          <a:bodyPr/>
          <a:lstStyle/>
          <a:p>
            <a:fld id="{9BD6F932-ED72-473B-9494-AECEA12EDF12}" type="slidenum">
              <a:rPr lang="en-US" smtClean="0">
                <a:latin typeface="Merriweather Light"/>
              </a:rPr>
              <a:pPr/>
              <a:t>12</a:t>
            </a:fld>
            <a:endParaRPr lang="en-US" dirty="0">
              <a:latin typeface="Merriweather Light"/>
            </a:endParaRPr>
          </a:p>
        </p:txBody>
      </p:sp>
      <p:grpSp>
        <p:nvGrpSpPr>
          <p:cNvPr id="8" name="Group 7"/>
          <p:cNvGrpSpPr/>
          <p:nvPr/>
        </p:nvGrpSpPr>
        <p:grpSpPr>
          <a:xfrm>
            <a:off x="4892040" y="6012528"/>
            <a:ext cx="1448410" cy="2026310"/>
            <a:chOff x="1981199" y="1219200"/>
            <a:chExt cx="1207008" cy="1688592"/>
          </a:xfrm>
        </p:grpSpPr>
        <p:sp>
          <p:nvSpPr>
            <p:cNvPr id="16" name="Can 15"/>
            <p:cNvSpPr/>
            <p:nvPr/>
          </p:nvSpPr>
          <p:spPr>
            <a:xfrm>
              <a:off x="2066543" y="1219200"/>
              <a:ext cx="1036320" cy="914400"/>
            </a:xfrm>
            <a:prstGeom prst="can">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80" dirty="0"/>
                <a:t>Customer</a:t>
              </a:r>
              <a:endParaRPr lang="en-US" sz="1260" dirty="0"/>
            </a:p>
          </p:txBody>
        </p:sp>
        <p:sp>
          <p:nvSpPr>
            <p:cNvPr id="21" name="Content Placeholder 5"/>
            <p:cNvSpPr txBox="1">
              <a:spLocks/>
            </p:cNvSpPr>
            <p:nvPr/>
          </p:nvSpPr>
          <p:spPr>
            <a:xfrm>
              <a:off x="1981199" y="2286000"/>
              <a:ext cx="1207008" cy="621792"/>
            </a:xfrm>
            <a:prstGeom prst="rect">
              <a:avLst/>
            </a:prstGeom>
            <a:solidFill>
              <a:schemeClr val="bg1"/>
            </a:solidFill>
          </p:spPr>
          <p:txBody>
            <a:bodyPr vert="horz" lIns="109728" tIns="54864" rIns="109728" bIns="54864" rtlCol="0" anchor="ctr">
              <a:normAutofit/>
            </a:bodyPr>
            <a:lstStyle>
              <a:lvl1pPr marL="342900" indent="-342900" algn="l" defTabSz="457200" rtl="0" eaLnBrk="1" latinLnBrk="0" hangingPunct="1">
                <a:spcBef>
                  <a:spcPct val="20000"/>
                </a:spcBef>
                <a:buFont typeface="Arial"/>
                <a:buChar char="•"/>
                <a:defRPr sz="2400" kern="1200">
                  <a:solidFill>
                    <a:schemeClr val="tx1"/>
                  </a:solidFill>
                  <a:latin typeface="Helvetica"/>
                  <a:ea typeface="+mn-ea"/>
                  <a:cs typeface="Helvetica"/>
                </a:defRPr>
              </a:lvl1pPr>
              <a:lvl2pPr marL="742950" indent="-285750" algn="l" defTabSz="457200" rtl="0" eaLnBrk="1" latinLnBrk="0" hangingPunct="1">
                <a:spcBef>
                  <a:spcPct val="20000"/>
                </a:spcBef>
                <a:buFont typeface="Arial"/>
                <a:buChar char="–"/>
                <a:defRPr sz="2000" kern="1200">
                  <a:solidFill>
                    <a:schemeClr val="tx1"/>
                  </a:solidFill>
                  <a:latin typeface="Helvetica"/>
                  <a:ea typeface="+mn-ea"/>
                  <a:cs typeface="Helvetica"/>
                </a:defRPr>
              </a:lvl2pPr>
              <a:lvl3pPr marL="1143000" indent="-228600" algn="l" defTabSz="457200" rtl="0" eaLnBrk="1" latinLnBrk="0" hangingPunct="1">
                <a:spcBef>
                  <a:spcPct val="20000"/>
                </a:spcBef>
                <a:buFont typeface="Arial"/>
                <a:buChar char="•"/>
                <a:defRPr sz="1800" kern="1200">
                  <a:solidFill>
                    <a:schemeClr val="tx1"/>
                  </a:solidFill>
                  <a:latin typeface="Helvetica"/>
                  <a:ea typeface="+mn-ea"/>
                  <a:cs typeface="Helvetica"/>
                </a:defRPr>
              </a:lvl3pPr>
              <a:lvl4pPr marL="1600200" indent="-228600" algn="l" defTabSz="457200" rtl="0" eaLnBrk="1" latinLnBrk="0" hangingPunct="1">
                <a:spcBef>
                  <a:spcPct val="20000"/>
                </a:spcBef>
                <a:buFont typeface="Arial"/>
                <a:buChar char="–"/>
                <a:defRPr sz="1600" kern="1200">
                  <a:solidFill>
                    <a:schemeClr val="tx1"/>
                  </a:solidFill>
                  <a:latin typeface="Helvetica"/>
                  <a:ea typeface="+mn-ea"/>
                  <a:cs typeface="Helvetica"/>
                </a:defRPr>
              </a:lvl4pPr>
              <a:lvl5pPr marL="2057400" indent="-228600" algn="l" defTabSz="457200" rtl="0" eaLnBrk="1" latinLnBrk="0" hangingPunct="1">
                <a:spcBef>
                  <a:spcPct val="20000"/>
                </a:spcBef>
                <a:buFont typeface="Arial"/>
                <a:buChar char="»"/>
                <a:defRPr sz="16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139066" indent="-139066"/>
              <a:r>
                <a:rPr lang="en-US" sz="1200" dirty="0"/>
                <a:t>Key customer contact data</a:t>
              </a:r>
            </a:p>
          </p:txBody>
        </p:sp>
      </p:grpSp>
      <p:grpSp>
        <p:nvGrpSpPr>
          <p:cNvPr id="7" name="Group 6"/>
          <p:cNvGrpSpPr/>
          <p:nvPr/>
        </p:nvGrpSpPr>
        <p:grpSpPr>
          <a:xfrm>
            <a:off x="6675120" y="6012528"/>
            <a:ext cx="1448410" cy="2026310"/>
            <a:chOff x="3883922" y="1219200"/>
            <a:chExt cx="1207008" cy="1688592"/>
          </a:xfrm>
        </p:grpSpPr>
        <p:sp>
          <p:nvSpPr>
            <p:cNvPr id="17" name="Can 16"/>
            <p:cNvSpPr/>
            <p:nvPr/>
          </p:nvSpPr>
          <p:spPr>
            <a:xfrm>
              <a:off x="3969266" y="1219200"/>
              <a:ext cx="1036320" cy="914400"/>
            </a:xfrm>
            <a:prstGeom prst="can">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80" dirty="0"/>
                <a:t>Marketing</a:t>
              </a:r>
              <a:endParaRPr lang="en-US" sz="1260" dirty="0"/>
            </a:p>
          </p:txBody>
        </p:sp>
        <p:sp>
          <p:nvSpPr>
            <p:cNvPr id="22" name="Content Placeholder 5"/>
            <p:cNvSpPr txBox="1">
              <a:spLocks/>
            </p:cNvSpPr>
            <p:nvPr/>
          </p:nvSpPr>
          <p:spPr>
            <a:xfrm>
              <a:off x="3883922" y="2286000"/>
              <a:ext cx="1207008" cy="621792"/>
            </a:xfrm>
            <a:prstGeom prst="rect">
              <a:avLst/>
            </a:prstGeom>
            <a:solidFill>
              <a:schemeClr val="bg1"/>
            </a:solidFill>
          </p:spPr>
          <p:txBody>
            <a:bodyPr vert="horz" lIns="109728" tIns="54864" rIns="109728" bIns="54864" rtlCol="0" anchor="ctr">
              <a:normAutofit/>
            </a:bodyPr>
            <a:lstStyle>
              <a:lvl1pPr marL="342900" indent="-342900" algn="l" defTabSz="457200" rtl="0" eaLnBrk="1" latinLnBrk="0" hangingPunct="1">
                <a:spcBef>
                  <a:spcPct val="20000"/>
                </a:spcBef>
                <a:buFont typeface="Arial"/>
                <a:buChar char="•"/>
                <a:defRPr sz="2400" kern="1200">
                  <a:solidFill>
                    <a:schemeClr val="tx1"/>
                  </a:solidFill>
                  <a:latin typeface="Helvetica"/>
                  <a:ea typeface="+mn-ea"/>
                  <a:cs typeface="Helvetica"/>
                </a:defRPr>
              </a:lvl1pPr>
              <a:lvl2pPr marL="742950" indent="-285750" algn="l" defTabSz="457200" rtl="0" eaLnBrk="1" latinLnBrk="0" hangingPunct="1">
                <a:spcBef>
                  <a:spcPct val="20000"/>
                </a:spcBef>
                <a:buFont typeface="Arial"/>
                <a:buChar char="–"/>
                <a:defRPr sz="2000" kern="1200">
                  <a:solidFill>
                    <a:schemeClr val="tx1"/>
                  </a:solidFill>
                  <a:latin typeface="Helvetica"/>
                  <a:ea typeface="+mn-ea"/>
                  <a:cs typeface="Helvetica"/>
                </a:defRPr>
              </a:lvl2pPr>
              <a:lvl3pPr marL="1143000" indent="-228600" algn="l" defTabSz="457200" rtl="0" eaLnBrk="1" latinLnBrk="0" hangingPunct="1">
                <a:spcBef>
                  <a:spcPct val="20000"/>
                </a:spcBef>
                <a:buFont typeface="Arial"/>
                <a:buChar char="•"/>
                <a:defRPr sz="1800" kern="1200">
                  <a:solidFill>
                    <a:schemeClr val="tx1"/>
                  </a:solidFill>
                  <a:latin typeface="Helvetica"/>
                  <a:ea typeface="+mn-ea"/>
                  <a:cs typeface="Helvetica"/>
                </a:defRPr>
              </a:lvl3pPr>
              <a:lvl4pPr marL="1600200" indent="-228600" algn="l" defTabSz="457200" rtl="0" eaLnBrk="1" latinLnBrk="0" hangingPunct="1">
                <a:spcBef>
                  <a:spcPct val="20000"/>
                </a:spcBef>
                <a:buFont typeface="Arial"/>
                <a:buChar char="–"/>
                <a:defRPr sz="1600" kern="1200">
                  <a:solidFill>
                    <a:schemeClr val="tx1"/>
                  </a:solidFill>
                  <a:latin typeface="Helvetica"/>
                  <a:ea typeface="+mn-ea"/>
                  <a:cs typeface="Helvetica"/>
                </a:defRPr>
              </a:lvl4pPr>
              <a:lvl5pPr marL="2057400" indent="-228600" algn="l" defTabSz="457200" rtl="0" eaLnBrk="1" latinLnBrk="0" hangingPunct="1">
                <a:spcBef>
                  <a:spcPct val="20000"/>
                </a:spcBef>
                <a:buFont typeface="Arial"/>
                <a:buChar char="»"/>
                <a:defRPr sz="16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139066" indent="-139066"/>
              <a:r>
                <a:rPr lang="en-US" sz="1200" dirty="0"/>
                <a:t>Outbound and marketing response</a:t>
              </a:r>
            </a:p>
          </p:txBody>
        </p:sp>
      </p:grpSp>
      <p:grpSp>
        <p:nvGrpSpPr>
          <p:cNvPr id="6" name="Group 5"/>
          <p:cNvGrpSpPr/>
          <p:nvPr/>
        </p:nvGrpSpPr>
        <p:grpSpPr>
          <a:xfrm>
            <a:off x="8458200" y="6012528"/>
            <a:ext cx="1448410" cy="2026310"/>
            <a:chOff x="5712722" y="1219200"/>
            <a:chExt cx="1207008" cy="1688592"/>
          </a:xfrm>
        </p:grpSpPr>
        <p:sp>
          <p:nvSpPr>
            <p:cNvPr id="18" name="Can 17"/>
            <p:cNvSpPr/>
            <p:nvPr/>
          </p:nvSpPr>
          <p:spPr>
            <a:xfrm>
              <a:off x="5798066" y="1219200"/>
              <a:ext cx="1036320" cy="914400"/>
            </a:xfrm>
            <a:prstGeom prst="can">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80" dirty="0"/>
                <a:t>Sales</a:t>
              </a:r>
              <a:endParaRPr lang="en-US" sz="1260" dirty="0"/>
            </a:p>
          </p:txBody>
        </p:sp>
        <p:sp>
          <p:nvSpPr>
            <p:cNvPr id="23" name="Content Placeholder 5"/>
            <p:cNvSpPr txBox="1">
              <a:spLocks/>
            </p:cNvSpPr>
            <p:nvPr/>
          </p:nvSpPr>
          <p:spPr>
            <a:xfrm>
              <a:off x="5712722" y="2286000"/>
              <a:ext cx="1207008" cy="621792"/>
            </a:xfrm>
            <a:prstGeom prst="rect">
              <a:avLst/>
            </a:prstGeom>
            <a:solidFill>
              <a:schemeClr val="bg1"/>
            </a:solidFill>
          </p:spPr>
          <p:txBody>
            <a:bodyPr vert="horz" lIns="109728" tIns="54864" rIns="109728" bIns="54864" rtlCol="0" anchor="ctr">
              <a:normAutofit/>
            </a:bodyPr>
            <a:lstStyle>
              <a:lvl1pPr marL="342900" indent="-342900" algn="l" defTabSz="457200" rtl="0" eaLnBrk="1" latinLnBrk="0" hangingPunct="1">
                <a:spcBef>
                  <a:spcPct val="20000"/>
                </a:spcBef>
                <a:buFont typeface="Arial"/>
                <a:buChar char="•"/>
                <a:defRPr sz="2400" kern="1200">
                  <a:solidFill>
                    <a:schemeClr val="tx1"/>
                  </a:solidFill>
                  <a:latin typeface="Helvetica"/>
                  <a:ea typeface="+mn-ea"/>
                  <a:cs typeface="Helvetica"/>
                </a:defRPr>
              </a:lvl1pPr>
              <a:lvl2pPr marL="742950" indent="-285750" algn="l" defTabSz="457200" rtl="0" eaLnBrk="1" latinLnBrk="0" hangingPunct="1">
                <a:spcBef>
                  <a:spcPct val="20000"/>
                </a:spcBef>
                <a:buFont typeface="Arial"/>
                <a:buChar char="–"/>
                <a:defRPr sz="2000" kern="1200">
                  <a:solidFill>
                    <a:schemeClr val="tx1"/>
                  </a:solidFill>
                  <a:latin typeface="Helvetica"/>
                  <a:ea typeface="+mn-ea"/>
                  <a:cs typeface="Helvetica"/>
                </a:defRPr>
              </a:lvl2pPr>
              <a:lvl3pPr marL="1143000" indent="-228600" algn="l" defTabSz="457200" rtl="0" eaLnBrk="1" latinLnBrk="0" hangingPunct="1">
                <a:spcBef>
                  <a:spcPct val="20000"/>
                </a:spcBef>
                <a:buFont typeface="Arial"/>
                <a:buChar char="•"/>
                <a:defRPr sz="1800" kern="1200">
                  <a:solidFill>
                    <a:schemeClr val="tx1"/>
                  </a:solidFill>
                  <a:latin typeface="Helvetica"/>
                  <a:ea typeface="+mn-ea"/>
                  <a:cs typeface="Helvetica"/>
                </a:defRPr>
              </a:lvl3pPr>
              <a:lvl4pPr marL="1600200" indent="-228600" algn="l" defTabSz="457200" rtl="0" eaLnBrk="1" latinLnBrk="0" hangingPunct="1">
                <a:spcBef>
                  <a:spcPct val="20000"/>
                </a:spcBef>
                <a:buFont typeface="Arial"/>
                <a:buChar char="–"/>
                <a:defRPr sz="1600" kern="1200">
                  <a:solidFill>
                    <a:schemeClr val="tx1"/>
                  </a:solidFill>
                  <a:latin typeface="Helvetica"/>
                  <a:ea typeface="+mn-ea"/>
                  <a:cs typeface="Helvetica"/>
                </a:defRPr>
              </a:lvl4pPr>
              <a:lvl5pPr marL="2057400" indent="-228600" algn="l" defTabSz="457200" rtl="0" eaLnBrk="1" latinLnBrk="0" hangingPunct="1">
                <a:spcBef>
                  <a:spcPct val="20000"/>
                </a:spcBef>
                <a:buFont typeface="Arial"/>
                <a:buChar char="»"/>
                <a:defRPr sz="16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139066" indent="-139066"/>
              <a:r>
                <a:rPr lang="en-US" sz="1200" dirty="0"/>
                <a:t>Orders and fulfillment</a:t>
              </a:r>
            </a:p>
          </p:txBody>
        </p:sp>
      </p:grpSp>
      <p:grpSp>
        <p:nvGrpSpPr>
          <p:cNvPr id="3" name="Group 2"/>
          <p:cNvGrpSpPr/>
          <p:nvPr/>
        </p:nvGrpSpPr>
        <p:grpSpPr>
          <a:xfrm>
            <a:off x="10241280" y="6012528"/>
            <a:ext cx="1448410" cy="2026310"/>
            <a:chOff x="7543799" y="1219200"/>
            <a:chExt cx="1207008" cy="1688592"/>
          </a:xfrm>
        </p:grpSpPr>
        <p:sp>
          <p:nvSpPr>
            <p:cNvPr id="19" name="Can 18"/>
            <p:cNvSpPr/>
            <p:nvPr/>
          </p:nvSpPr>
          <p:spPr>
            <a:xfrm>
              <a:off x="7629143" y="1219200"/>
              <a:ext cx="1036320" cy="914400"/>
            </a:xfrm>
            <a:prstGeom prst="can">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80" dirty="0"/>
                <a:t>Billing</a:t>
              </a:r>
              <a:endParaRPr lang="en-US" sz="1260" dirty="0"/>
            </a:p>
          </p:txBody>
        </p:sp>
        <p:sp>
          <p:nvSpPr>
            <p:cNvPr id="24" name="Content Placeholder 5"/>
            <p:cNvSpPr txBox="1">
              <a:spLocks/>
            </p:cNvSpPr>
            <p:nvPr/>
          </p:nvSpPr>
          <p:spPr>
            <a:xfrm>
              <a:off x="7543799" y="2286000"/>
              <a:ext cx="1207008" cy="621792"/>
            </a:xfrm>
            <a:prstGeom prst="rect">
              <a:avLst/>
            </a:prstGeom>
            <a:solidFill>
              <a:schemeClr val="bg1"/>
            </a:solidFill>
          </p:spPr>
          <p:txBody>
            <a:bodyPr vert="horz" lIns="109728" tIns="54864" rIns="109728" bIns="54864" rtlCol="0" anchor="ctr">
              <a:normAutofit/>
            </a:bodyPr>
            <a:lstStyle>
              <a:lvl1pPr marL="342900" indent="-342900" algn="l" defTabSz="457200" rtl="0" eaLnBrk="1" latinLnBrk="0" hangingPunct="1">
                <a:spcBef>
                  <a:spcPct val="20000"/>
                </a:spcBef>
                <a:buFont typeface="Arial"/>
                <a:buChar char="•"/>
                <a:defRPr sz="2400" kern="1200">
                  <a:solidFill>
                    <a:schemeClr val="tx1"/>
                  </a:solidFill>
                  <a:latin typeface="Helvetica"/>
                  <a:ea typeface="+mn-ea"/>
                  <a:cs typeface="Helvetica"/>
                </a:defRPr>
              </a:lvl1pPr>
              <a:lvl2pPr marL="742950" indent="-285750" algn="l" defTabSz="457200" rtl="0" eaLnBrk="1" latinLnBrk="0" hangingPunct="1">
                <a:spcBef>
                  <a:spcPct val="20000"/>
                </a:spcBef>
                <a:buFont typeface="Arial"/>
                <a:buChar char="–"/>
                <a:defRPr sz="2000" kern="1200">
                  <a:solidFill>
                    <a:schemeClr val="tx1"/>
                  </a:solidFill>
                  <a:latin typeface="Helvetica"/>
                  <a:ea typeface="+mn-ea"/>
                  <a:cs typeface="Helvetica"/>
                </a:defRPr>
              </a:lvl2pPr>
              <a:lvl3pPr marL="1143000" indent="-228600" algn="l" defTabSz="457200" rtl="0" eaLnBrk="1" latinLnBrk="0" hangingPunct="1">
                <a:spcBef>
                  <a:spcPct val="20000"/>
                </a:spcBef>
                <a:buFont typeface="Arial"/>
                <a:buChar char="•"/>
                <a:defRPr sz="1800" kern="1200">
                  <a:solidFill>
                    <a:schemeClr val="tx1"/>
                  </a:solidFill>
                  <a:latin typeface="Helvetica"/>
                  <a:ea typeface="+mn-ea"/>
                  <a:cs typeface="Helvetica"/>
                </a:defRPr>
              </a:lvl3pPr>
              <a:lvl4pPr marL="1600200" indent="-228600" algn="l" defTabSz="457200" rtl="0" eaLnBrk="1" latinLnBrk="0" hangingPunct="1">
                <a:spcBef>
                  <a:spcPct val="20000"/>
                </a:spcBef>
                <a:buFont typeface="Arial"/>
                <a:buChar char="–"/>
                <a:defRPr sz="1600" kern="1200">
                  <a:solidFill>
                    <a:schemeClr val="tx1"/>
                  </a:solidFill>
                  <a:latin typeface="Helvetica"/>
                  <a:ea typeface="+mn-ea"/>
                  <a:cs typeface="Helvetica"/>
                </a:defRPr>
              </a:lvl4pPr>
              <a:lvl5pPr marL="2057400" indent="-228600" algn="l" defTabSz="457200" rtl="0" eaLnBrk="1" latinLnBrk="0" hangingPunct="1">
                <a:spcBef>
                  <a:spcPct val="20000"/>
                </a:spcBef>
                <a:buFont typeface="Arial"/>
                <a:buChar char="»"/>
                <a:defRPr sz="16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139066" indent="-139066"/>
              <a:r>
                <a:rPr lang="en-US" sz="1200" dirty="0"/>
                <a:t>Accounts receivable and collections</a:t>
              </a:r>
            </a:p>
          </p:txBody>
        </p:sp>
      </p:grpSp>
      <p:grpSp>
        <p:nvGrpSpPr>
          <p:cNvPr id="25" name="Group 24"/>
          <p:cNvGrpSpPr/>
          <p:nvPr/>
        </p:nvGrpSpPr>
        <p:grpSpPr>
          <a:xfrm>
            <a:off x="3108960" y="6012528"/>
            <a:ext cx="1448410" cy="2026310"/>
            <a:chOff x="1981199" y="1219200"/>
            <a:chExt cx="1207008" cy="1688592"/>
          </a:xfrm>
        </p:grpSpPr>
        <p:sp>
          <p:nvSpPr>
            <p:cNvPr id="26" name="Can 25"/>
            <p:cNvSpPr/>
            <p:nvPr/>
          </p:nvSpPr>
          <p:spPr>
            <a:xfrm>
              <a:off x="2066543" y="1219200"/>
              <a:ext cx="1036320" cy="914400"/>
            </a:xfrm>
            <a:prstGeom prst="can">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80" dirty="0"/>
                <a:t>Prospects</a:t>
              </a:r>
            </a:p>
          </p:txBody>
        </p:sp>
        <p:sp>
          <p:nvSpPr>
            <p:cNvPr id="27" name="Content Placeholder 5"/>
            <p:cNvSpPr txBox="1">
              <a:spLocks/>
            </p:cNvSpPr>
            <p:nvPr/>
          </p:nvSpPr>
          <p:spPr>
            <a:xfrm>
              <a:off x="1981199" y="2286000"/>
              <a:ext cx="1207008" cy="621792"/>
            </a:xfrm>
            <a:prstGeom prst="rect">
              <a:avLst/>
            </a:prstGeom>
            <a:solidFill>
              <a:schemeClr val="bg1"/>
            </a:solidFill>
          </p:spPr>
          <p:txBody>
            <a:bodyPr vert="horz" lIns="109728" tIns="54864" rIns="109728" bIns="54864" rtlCol="0" anchor="ctr">
              <a:normAutofit/>
            </a:bodyPr>
            <a:lstStyle>
              <a:lvl1pPr marL="342900" indent="-342900" algn="l" defTabSz="457200" rtl="0" eaLnBrk="1" latinLnBrk="0" hangingPunct="1">
                <a:spcBef>
                  <a:spcPct val="20000"/>
                </a:spcBef>
                <a:buFont typeface="Arial"/>
                <a:buChar char="•"/>
                <a:defRPr sz="2400" kern="1200">
                  <a:solidFill>
                    <a:schemeClr val="tx1"/>
                  </a:solidFill>
                  <a:latin typeface="Helvetica"/>
                  <a:ea typeface="+mn-ea"/>
                  <a:cs typeface="Helvetica"/>
                </a:defRPr>
              </a:lvl1pPr>
              <a:lvl2pPr marL="742950" indent="-285750" algn="l" defTabSz="457200" rtl="0" eaLnBrk="1" latinLnBrk="0" hangingPunct="1">
                <a:spcBef>
                  <a:spcPct val="20000"/>
                </a:spcBef>
                <a:buFont typeface="Arial"/>
                <a:buChar char="–"/>
                <a:defRPr sz="2000" kern="1200">
                  <a:solidFill>
                    <a:schemeClr val="tx1"/>
                  </a:solidFill>
                  <a:latin typeface="Helvetica"/>
                  <a:ea typeface="+mn-ea"/>
                  <a:cs typeface="Helvetica"/>
                </a:defRPr>
              </a:lvl2pPr>
              <a:lvl3pPr marL="1143000" indent="-228600" algn="l" defTabSz="457200" rtl="0" eaLnBrk="1" latinLnBrk="0" hangingPunct="1">
                <a:spcBef>
                  <a:spcPct val="20000"/>
                </a:spcBef>
                <a:buFont typeface="Arial"/>
                <a:buChar char="•"/>
                <a:defRPr sz="1800" kern="1200">
                  <a:solidFill>
                    <a:schemeClr val="tx1"/>
                  </a:solidFill>
                  <a:latin typeface="Helvetica"/>
                  <a:ea typeface="+mn-ea"/>
                  <a:cs typeface="Helvetica"/>
                </a:defRPr>
              </a:lvl3pPr>
              <a:lvl4pPr marL="1600200" indent="-228600" algn="l" defTabSz="457200" rtl="0" eaLnBrk="1" latinLnBrk="0" hangingPunct="1">
                <a:spcBef>
                  <a:spcPct val="20000"/>
                </a:spcBef>
                <a:buFont typeface="Arial"/>
                <a:buChar char="–"/>
                <a:defRPr sz="1600" kern="1200">
                  <a:solidFill>
                    <a:schemeClr val="tx1"/>
                  </a:solidFill>
                  <a:latin typeface="Helvetica"/>
                  <a:ea typeface="+mn-ea"/>
                  <a:cs typeface="Helvetica"/>
                </a:defRPr>
              </a:lvl4pPr>
              <a:lvl5pPr marL="2057400" indent="-228600" algn="l" defTabSz="457200" rtl="0" eaLnBrk="1" latinLnBrk="0" hangingPunct="1">
                <a:spcBef>
                  <a:spcPct val="20000"/>
                </a:spcBef>
                <a:buFont typeface="Arial"/>
                <a:buChar char="»"/>
                <a:defRPr sz="16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139066" indent="-139066"/>
              <a:r>
                <a:rPr lang="en-US" sz="1200" dirty="0"/>
                <a:t>Potential customers and activities</a:t>
              </a:r>
            </a:p>
          </p:txBody>
        </p:sp>
      </p:grpSp>
      <p:graphicFrame>
        <p:nvGraphicFramePr>
          <p:cNvPr id="10" name="Diagram 9"/>
          <p:cNvGraphicFramePr/>
          <p:nvPr>
            <p:extLst>
              <p:ext uri="{D42A27DB-BD31-4B8C-83A1-F6EECF244321}">
                <p14:modId xmlns:p14="http://schemas.microsoft.com/office/powerpoint/2010/main" val="3768471829"/>
              </p:ext>
            </p:extLst>
          </p:nvPr>
        </p:nvGraphicFramePr>
        <p:xfrm>
          <a:off x="2167632" y="1312985"/>
          <a:ext cx="10149840" cy="42976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605221560"/>
      </p:ext>
    </p:extLst>
  </p:cSld>
  <p:clrMapOvr>
    <a:masterClrMapping/>
  </p:clrMapOvr>
  <p:transition spd="slow">
    <p:wipe dir="d"/>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207723"/>
            <a:ext cx="14548338" cy="738664"/>
          </a:xfrm>
          <a:noFill/>
        </p:spPr>
        <p:txBody>
          <a:bodyPr anchor="ctr"/>
          <a:lstStyle/>
          <a:p>
            <a:pPr algn="ctr"/>
            <a:r>
              <a:rPr lang="en-US" sz="3600" dirty="0"/>
              <a:t>KPI and Scorecard Rollups</a:t>
            </a:r>
            <a:r>
              <a:rPr lang="en-US" sz="3000" dirty="0"/>
              <a:t/>
            </a:r>
            <a:br>
              <a:rPr lang="en-US" sz="3000" dirty="0"/>
            </a:br>
            <a:r>
              <a:rPr lang="en-US" sz="2400" dirty="0"/>
              <a:t>Example Scope and KPI Categories</a:t>
            </a:r>
          </a:p>
        </p:txBody>
      </p:sp>
      <p:sp>
        <p:nvSpPr>
          <p:cNvPr id="5" name="Slide Number Placeholder 4"/>
          <p:cNvSpPr>
            <a:spLocks noGrp="1"/>
          </p:cNvSpPr>
          <p:nvPr>
            <p:ph type="sldNum" sz="quarter" idx="4294967295"/>
          </p:nvPr>
        </p:nvSpPr>
        <p:spPr>
          <a:xfrm>
            <a:off x="14173200" y="11083925"/>
            <a:ext cx="457200" cy="438150"/>
          </a:xfrm>
          <a:prstGeom prst="rect">
            <a:avLst/>
          </a:prstGeom>
        </p:spPr>
        <p:txBody>
          <a:bodyPr/>
          <a:lstStyle/>
          <a:p>
            <a:fld id="{9BD6F932-ED72-473B-9494-AECEA12EDF12}" type="slidenum">
              <a:rPr lang="en-US" smtClean="0">
                <a:latin typeface="Merriweather Light"/>
              </a:rPr>
              <a:pPr/>
              <a:t>13</a:t>
            </a:fld>
            <a:endParaRPr lang="en-US" dirty="0">
              <a:latin typeface="Merriweather Light"/>
            </a:endParaRPr>
          </a:p>
        </p:txBody>
      </p:sp>
      <p:graphicFrame>
        <p:nvGraphicFramePr>
          <p:cNvPr id="10" name="Diagram 9"/>
          <p:cNvGraphicFramePr/>
          <p:nvPr>
            <p:extLst>
              <p:ext uri="{D42A27DB-BD31-4B8C-83A1-F6EECF244321}">
                <p14:modId xmlns:p14="http://schemas.microsoft.com/office/powerpoint/2010/main" val="2304876403"/>
              </p:ext>
            </p:extLst>
          </p:nvPr>
        </p:nvGraphicFramePr>
        <p:xfrm>
          <a:off x="2394900" y="1359404"/>
          <a:ext cx="10149840" cy="38404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Rectangle 3"/>
          <p:cNvSpPr/>
          <p:nvPr/>
        </p:nvSpPr>
        <p:spPr>
          <a:xfrm>
            <a:off x="3200400" y="5108444"/>
            <a:ext cx="1188720" cy="731520"/>
          </a:xfrm>
          <a:prstGeom prst="rect">
            <a:avLst/>
          </a:prstGeom>
          <a:solidFill>
            <a:srgbClr val="CCFFCC"/>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80" dirty="0">
                <a:solidFill>
                  <a:srgbClr val="000000"/>
                </a:solidFill>
              </a:rPr>
              <a:t>Sales Activities</a:t>
            </a:r>
          </a:p>
        </p:txBody>
      </p:sp>
      <p:sp>
        <p:nvSpPr>
          <p:cNvPr id="28" name="Rectangle 27"/>
          <p:cNvSpPr/>
          <p:nvPr/>
        </p:nvSpPr>
        <p:spPr>
          <a:xfrm>
            <a:off x="5029200" y="5108444"/>
            <a:ext cx="1188720" cy="731520"/>
          </a:xfrm>
          <a:prstGeom prst="rect">
            <a:avLst/>
          </a:prstGeom>
          <a:solidFill>
            <a:srgbClr val="CCFFCC"/>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80" dirty="0">
                <a:solidFill>
                  <a:srgbClr val="000000"/>
                </a:solidFill>
              </a:rPr>
              <a:t>Loyalty &amp; Retention</a:t>
            </a:r>
          </a:p>
        </p:txBody>
      </p:sp>
      <p:sp>
        <p:nvSpPr>
          <p:cNvPr id="29" name="Rectangle 28"/>
          <p:cNvSpPr/>
          <p:nvPr/>
        </p:nvSpPr>
        <p:spPr>
          <a:xfrm>
            <a:off x="6858000" y="5108444"/>
            <a:ext cx="1188720" cy="731520"/>
          </a:xfrm>
          <a:prstGeom prst="rect">
            <a:avLst/>
          </a:prstGeom>
          <a:solidFill>
            <a:srgbClr val="CCFFCC"/>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80" dirty="0">
                <a:solidFill>
                  <a:srgbClr val="000000"/>
                </a:solidFill>
              </a:rPr>
              <a:t>Campaign Success</a:t>
            </a:r>
          </a:p>
        </p:txBody>
      </p:sp>
      <p:sp>
        <p:nvSpPr>
          <p:cNvPr id="30" name="Rectangle 29"/>
          <p:cNvSpPr/>
          <p:nvPr/>
        </p:nvSpPr>
        <p:spPr>
          <a:xfrm>
            <a:off x="8595360" y="5108444"/>
            <a:ext cx="1188720" cy="731520"/>
          </a:xfrm>
          <a:prstGeom prst="rect">
            <a:avLst/>
          </a:prstGeom>
          <a:solidFill>
            <a:srgbClr val="CCFFCC"/>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80" dirty="0">
                <a:solidFill>
                  <a:srgbClr val="000000"/>
                </a:solidFill>
              </a:rPr>
              <a:t>Revenue and Profit</a:t>
            </a:r>
          </a:p>
        </p:txBody>
      </p:sp>
      <p:sp>
        <p:nvSpPr>
          <p:cNvPr id="31" name="Rectangle 30"/>
          <p:cNvSpPr/>
          <p:nvPr/>
        </p:nvSpPr>
        <p:spPr>
          <a:xfrm>
            <a:off x="10332720" y="5108444"/>
            <a:ext cx="1188720" cy="731520"/>
          </a:xfrm>
          <a:prstGeom prst="rect">
            <a:avLst/>
          </a:prstGeom>
          <a:solidFill>
            <a:srgbClr val="CCFFCC"/>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80" dirty="0">
                <a:solidFill>
                  <a:srgbClr val="000000"/>
                </a:solidFill>
              </a:rPr>
              <a:t>Bad Debt</a:t>
            </a:r>
          </a:p>
        </p:txBody>
      </p:sp>
      <p:sp>
        <p:nvSpPr>
          <p:cNvPr id="32" name="Rectangle 31"/>
          <p:cNvSpPr/>
          <p:nvPr/>
        </p:nvSpPr>
        <p:spPr>
          <a:xfrm>
            <a:off x="6447852" y="4011164"/>
            <a:ext cx="2011680" cy="731520"/>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80" dirty="0">
                <a:solidFill>
                  <a:srgbClr val="000000"/>
                </a:solidFill>
              </a:rPr>
              <a:t>Team KPIs</a:t>
            </a:r>
          </a:p>
        </p:txBody>
      </p:sp>
      <p:sp>
        <p:nvSpPr>
          <p:cNvPr id="33" name="Rectangle 32"/>
          <p:cNvSpPr/>
          <p:nvPr/>
        </p:nvSpPr>
        <p:spPr>
          <a:xfrm>
            <a:off x="6447852" y="3005324"/>
            <a:ext cx="2011680" cy="731520"/>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80" dirty="0">
                <a:solidFill>
                  <a:srgbClr val="000000"/>
                </a:solidFill>
              </a:rPr>
              <a:t>Division Performance</a:t>
            </a:r>
          </a:p>
        </p:txBody>
      </p:sp>
      <p:sp>
        <p:nvSpPr>
          <p:cNvPr id="38" name="Rectangle 37"/>
          <p:cNvSpPr/>
          <p:nvPr/>
        </p:nvSpPr>
        <p:spPr>
          <a:xfrm>
            <a:off x="6447852" y="1999484"/>
            <a:ext cx="2011680" cy="731520"/>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80" dirty="0">
                <a:solidFill>
                  <a:srgbClr val="000000"/>
                </a:solidFill>
              </a:rPr>
              <a:t>Organizational Topline and Risk</a:t>
            </a:r>
          </a:p>
        </p:txBody>
      </p:sp>
      <p:sp>
        <p:nvSpPr>
          <p:cNvPr id="9" name="TextBox 8"/>
          <p:cNvSpPr txBox="1"/>
          <p:nvPr/>
        </p:nvSpPr>
        <p:spPr>
          <a:xfrm>
            <a:off x="10518873" y="1548059"/>
            <a:ext cx="3017520" cy="2554545"/>
          </a:xfrm>
          <a:prstGeom prst="rect">
            <a:avLst/>
          </a:prstGeom>
          <a:noFill/>
        </p:spPr>
        <p:txBody>
          <a:bodyPr wrap="square" rtlCol="0">
            <a:spAutoFit/>
          </a:bodyPr>
          <a:lstStyle/>
          <a:p>
            <a:r>
              <a:rPr lang="en-US" sz="2000" dirty="0">
                <a:latin typeface="+mn-lt"/>
              </a:rPr>
              <a:t>Many KPI categories:</a:t>
            </a:r>
          </a:p>
          <a:p>
            <a:pPr marL="205740" indent="-205740">
              <a:buFont typeface="Arial"/>
              <a:buChar char="•"/>
            </a:pPr>
            <a:r>
              <a:rPr lang="en-US" sz="2000" dirty="0">
                <a:latin typeface="+mn-lt"/>
              </a:rPr>
              <a:t>Industry Benchmarks</a:t>
            </a:r>
          </a:p>
          <a:p>
            <a:pPr marL="205740" indent="-205740">
              <a:buFont typeface="Arial"/>
              <a:buChar char="•"/>
            </a:pPr>
            <a:r>
              <a:rPr lang="en-US" sz="2000" dirty="0">
                <a:latin typeface="+mn-lt"/>
              </a:rPr>
              <a:t>Cash Flow</a:t>
            </a:r>
          </a:p>
          <a:p>
            <a:pPr marL="205740" indent="-205740">
              <a:buFont typeface="Arial"/>
              <a:buChar char="•"/>
            </a:pPr>
            <a:r>
              <a:rPr lang="en-US" sz="2000" dirty="0">
                <a:latin typeface="+mn-lt"/>
              </a:rPr>
              <a:t>Risk and Security</a:t>
            </a:r>
          </a:p>
          <a:p>
            <a:pPr marL="205740" indent="-205740">
              <a:buFont typeface="Arial"/>
              <a:buChar char="•"/>
            </a:pPr>
            <a:r>
              <a:rPr lang="en-US" sz="2000" dirty="0">
                <a:latin typeface="+mn-lt"/>
              </a:rPr>
              <a:t>Customer Satisfaction</a:t>
            </a:r>
          </a:p>
          <a:p>
            <a:pPr marL="205740" indent="-205740">
              <a:buFont typeface="Arial"/>
              <a:buChar char="•"/>
            </a:pPr>
            <a:r>
              <a:rPr lang="en-US" sz="2000" dirty="0">
                <a:latin typeface="+mn-lt"/>
              </a:rPr>
              <a:t>Asset Management</a:t>
            </a:r>
          </a:p>
          <a:p>
            <a:pPr marL="205740" indent="-205740">
              <a:buFont typeface="Arial"/>
              <a:buChar char="•"/>
            </a:pPr>
            <a:r>
              <a:rPr lang="en-US" sz="2000" dirty="0">
                <a:latin typeface="+mn-lt"/>
              </a:rPr>
              <a:t>HR</a:t>
            </a:r>
          </a:p>
          <a:p>
            <a:pPr marL="205740" indent="-205740">
              <a:buFont typeface="Arial"/>
              <a:buChar char="•"/>
            </a:pPr>
            <a:r>
              <a:rPr lang="en-US" sz="2000" dirty="0">
                <a:latin typeface="+mn-lt"/>
              </a:rPr>
              <a:t>Information Quality</a:t>
            </a:r>
          </a:p>
        </p:txBody>
      </p:sp>
      <p:cxnSp>
        <p:nvCxnSpPr>
          <p:cNvPr id="14" name="Elbow Connector 13"/>
          <p:cNvCxnSpPr>
            <a:stCxn id="4" idx="0"/>
            <a:endCxn id="32" idx="2"/>
          </p:cNvCxnSpPr>
          <p:nvPr/>
        </p:nvCxnSpPr>
        <p:spPr>
          <a:xfrm rot="5400000" flipH="1" flipV="1">
            <a:off x="5441346" y="3096098"/>
            <a:ext cx="365760" cy="3658932"/>
          </a:xfrm>
          <a:prstGeom prst="bentConnector3">
            <a:avLst>
              <a:gd name="adj1" fmla="val 50000"/>
            </a:avLst>
          </a:prstGeom>
          <a:ln>
            <a:solidFill>
              <a:schemeClr val="accent2">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43" name="Elbow Connector 42"/>
          <p:cNvCxnSpPr>
            <a:stCxn id="28" idx="0"/>
            <a:endCxn id="32" idx="2"/>
          </p:cNvCxnSpPr>
          <p:nvPr/>
        </p:nvCxnSpPr>
        <p:spPr>
          <a:xfrm rot="5400000" flipH="1" flipV="1">
            <a:off x="6355746" y="4010498"/>
            <a:ext cx="365760" cy="1830132"/>
          </a:xfrm>
          <a:prstGeom prst="bentConnector3">
            <a:avLst>
              <a:gd name="adj1" fmla="val 50000"/>
            </a:avLst>
          </a:prstGeom>
          <a:ln>
            <a:solidFill>
              <a:schemeClr val="accent2">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47" name="Elbow Connector 46"/>
          <p:cNvCxnSpPr>
            <a:stCxn id="29" idx="0"/>
            <a:endCxn id="32" idx="2"/>
          </p:cNvCxnSpPr>
          <p:nvPr/>
        </p:nvCxnSpPr>
        <p:spPr>
          <a:xfrm rot="5400000" flipH="1" flipV="1">
            <a:off x="7270146" y="4924898"/>
            <a:ext cx="365760" cy="1332"/>
          </a:xfrm>
          <a:prstGeom prst="bentConnector3">
            <a:avLst>
              <a:gd name="adj1" fmla="val 50000"/>
            </a:avLst>
          </a:prstGeom>
          <a:ln>
            <a:solidFill>
              <a:schemeClr val="accent2">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54" name="Elbow Connector 53"/>
          <p:cNvCxnSpPr>
            <a:stCxn id="30" idx="0"/>
            <a:endCxn id="32" idx="2"/>
          </p:cNvCxnSpPr>
          <p:nvPr/>
        </p:nvCxnSpPr>
        <p:spPr>
          <a:xfrm rot="16200000" flipV="1">
            <a:off x="8138826" y="4057550"/>
            <a:ext cx="365760" cy="1736028"/>
          </a:xfrm>
          <a:prstGeom prst="bentConnector3">
            <a:avLst>
              <a:gd name="adj1" fmla="val 50000"/>
            </a:avLst>
          </a:prstGeom>
          <a:ln>
            <a:solidFill>
              <a:schemeClr val="accent2">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57" name="Elbow Connector 56"/>
          <p:cNvCxnSpPr>
            <a:stCxn id="31" idx="0"/>
            <a:endCxn id="32" idx="2"/>
          </p:cNvCxnSpPr>
          <p:nvPr/>
        </p:nvCxnSpPr>
        <p:spPr>
          <a:xfrm rot="16200000" flipV="1">
            <a:off x="9007506" y="3188870"/>
            <a:ext cx="365760" cy="3473388"/>
          </a:xfrm>
          <a:prstGeom prst="bentConnector3">
            <a:avLst>
              <a:gd name="adj1" fmla="val 50000"/>
            </a:avLst>
          </a:prstGeom>
          <a:ln>
            <a:solidFill>
              <a:schemeClr val="accent2">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64" name="Straight Connector 63"/>
          <p:cNvCxnSpPr>
            <a:stCxn id="32" idx="0"/>
            <a:endCxn id="33" idx="2"/>
          </p:cNvCxnSpPr>
          <p:nvPr/>
        </p:nvCxnSpPr>
        <p:spPr>
          <a:xfrm flipV="1">
            <a:off x="7453692" y="3736844"/>
            <a:ext cx="0" cy="274320"/>
          </a:xfrm>
          <a:prstGeom prst="line">
            <a:avLst/>
          </a:prstGeom>
          <a:ln>
            <a:solidFill>
              <a:srgbClr val="5CD2FF"/>
            </a:solidFill>
          </a:ln>
        </p:spPr>
        <p:style>
          <a:lnRef idx="2">
            <a:schemeClr val="accent1"/>
          </a:lnRef>
          <a:fillRef idx="0">
            <a:schemeClr val="accent1"/>
          </a:fillRef>
          <a:effectRef idx="1">
            <a:schemeClr val="accent1"/>
          </a:effectRef>
          <a:fontRef idx="minor">
            <a:schemeClr val="tx1"/>
          </a:fontRef>
        </p:style>
      </p:cxnSp>
      <p:cxnSp>
        <p:nvCxnSpPr>
          <p:cNvPr id="67" name="Straight Connector 66"/>
          <p:cNvCxnSpPr>
            <a:stCxn id="33" idx="0"/>
            <a:endCxn id="38" idx="2"/>
          </p:cNvCxnSpPr>
          <p:nvPr/>
        </p:nvCxnSpPr>
        <p:spPr>
          <a:xfrm flipV="1">
            <a:off x="7453692" y="2731004"/>
            <a:ext cx="0" cy="274320"/>
          </a:xfrm>
          <a:prstGeom prst="line">
            <a:avLst/>
          </a:prstGeom>
          <a:ln>
            <a:solidFill>
              <a:srgbClr val="5CD2FF"/>
            </a:solidFill>
          </a:ln>
        </p:spPr>
        <p:style>
          <a:lnRef idx="2">
            <a:schemeClr val="accent1"/>
          </a:lnRef>
          <a:fillRef idx="0">
            <a:schemeClr val="accent1"/>
          </a:fillRef>
          <a:effectRef idx="1">
            <a:schemeClr val="accent1"/>
          </a:effectRef>
          <a:fontRef idx="minor">
            <a:schemeClr val="tx1"/>
          </a:fontRef>
        </p:style>
      </p:cxnSp>
      <p:grpSp>
        <p:nvGrpSpPr>
          <p:cNvPr id="36" name="Group 35"/>
          <p:cNvGrpSpPr/>
          <p:nvPr/>
        </p:nvGrpSpPr>
        <p:grpSpPr>
          <a:xfrm>
            <a:off x="4892040" y="6022844"/>
            <a:ext cx="1448410" cy="2026310"/>
            <a:chOff x="1981199" y="1219200"/>
            <a:chExt cx="1207008" cy="1688592"/>
          </a:xfrm>
        </p:grpSpPr>
        <p:sp>
          <p:nvSpPr>
            <p:cNvPr id="37" name="Can 36"/>
            <p:cNvSpPr/>
            <p:nvPr/>
          </p:nvSpPr>
          <p:spPr>
            <a:xfrm>
              <a:off x="2066543" y="1219200"/>
              <a:ext cx="1036320" cy="914400"/>
            </a:xfrm>
            <a:prstGeom prst="can">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80" dirty="0"/>
                <a:t>Customer</a:t>
              </a:r>
              <a:endParaRPr lang="en-US" sz="1260" dirty="0"/>
            </a:p>
          </p:txBody>
        </p:sp>
        <p:sp>
          <p:nvSpPr>
            <p:cNvPr id="39" name="Content Placeholder 5"/>
            <p:cNvSpPr txBox="1">
              <a:spLocks/>
            </p:cNvSpPr>
            <p:nvPr/>
          </p:nvSpPr>
          <p:spPr>
            <a:xfrm>
              <a:off x="1981199" y="2286000"/>
              <a:ext cx="1207008" cy="621792"/>
            </a:xfrm>
            <a:prstGeom prst="rect">
              <a:avLst/>
            </a:prstGeom>
            <a:solidFill>
              <a:schemeClr val="bg1"/>
            </a:solidFill>
          </p:spPr>
          <p:txBody>
            <a:bodyPr vert="horz" lIns="109728" tIns="54864" rIns="109728" bIns="54864" rtlCol="0" anchor="ctr">
              <a:normAutofit/>
            </a:bodyPr>
            <a:lstStyle>
              <a:lvl1pPr marL="342900" indent="-342900" algn="l" defTabSz="457200" rtl="0" eaLnBrk="1" latinLnBrk="0" hangingPunct="1">
                <a:spcBef>
                  <a:spcPct val="20000"/>
                </a:spcBef>
                <a:buFont typeface="Arial"/>
                <a:buChar char="•"/>
                <a:defRPr sz="2400" kern="1200">
                  <a:solidFill>
                    <a:schemeClr val="tx1"/>
                  </a:solidFill>
                  <a:latin typeface="Helvetica"/>
                  <a:ea typeface="+mn-ea"/>
                  <a:cs typeface="Helvetica"/>
                </a:defRPr>
              </a:lvl1pPr>
              <a:lvl2pPr marL="742950" indent="-285750" algn="l" defTabSz="457200" rtl="0" eaLnBrk="1" latinLnBrk="0" hangingPunct="1">
                <a:spcBef>
                  <a:spcPct val="20000"/>
                </a:spcBef>
                <a:buFont typeface="Arial"/>
                <a:buChar char="–"/>
                <a:defRPr sz="2000" kern="1200">
                  <a:solidFill>
                    <a:schemeClr val="tx1"/>
                  </a:solidFill>
                  <a:latin typeface="Helvetica"/>
                  <a:ea typeface="+mn-ea"/>
                  <a:cs typeface="Helvetica"/>
                </a:defRPr>
              </a:lvl2pPr>
              <a:lvl3pPr marL="1143000" indent="-228600" algn="l" defTabSz="457200" rtl="0" eaLnBrk="1" latinLnBrk="0" hangingPunct="1">
                <a:spcBef>
                  <a:spcPct val="20000"/>
                </a:spcBef>
                <a:buFont typeface="Arial"/>
                <a:buChar char="•"/>
                <a:defRPr sz="1800" kern="1200">
                  <a:solidFill>
                    <a:schemeClr val="tx1"/>
                  </a:solidFill>
                  <a:latin typeface="Helvetica"/>
                  <a:ea typeface="+mn-ea"/>
                  <a:cs typeface="Helvetica"/>
                </a:defRPr>
              </a:lvl3pPr>
              <a:lvl4pPr marL="1600200" indent="-228600" algn="l" defTabSz="457200" rtl="0" eaLnBrk="1" latinLnBrk="0" hangingPunct="1">
                <a:spcBef>
                  <a:spcPct val="20000"/>
                </a:spcBef>
                <a:buFont typeface="Arial"/>
                <a:buChar char="–"/>
                <a:defRPr sz="1600" kern="1200">
                  <a:solidFill>
                    <a:schemeClr val="tx1"/>
                  </a:solidFill>
                  <a:latin typeface="Helvetica"/>
                  <a:ea typeface="+mn-ea"/>
                  <a:cs typeface="Helvetica"/>
                </a:defRPr>
              </a:lvl4pPr>
              <a:lvl5pPr marL="2057400" indent="-228600" algn="l" defTabSz="457200" rtl="0" eaLnBrk="1" latinLnBrk="0" hangingPunct="1">
                <a:spcBef>
                  <a:spcPct val="20000"/>
                </a:spcBef>
                <a:buFont typeface="Arial"/>
                <a:buChar char="»"/>
                <a:defRPr sz="16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139066" indent="-139066"/>
              <a:r>
                <a:rPr lang="en-US" sz="1200" dirty="0"/>
                <a:t>Key customer contact data</a:t>
              </a:r>
            </a:p>
          </p:txBody>
        </p:sp>
      </p:grpSp>
      <p:grpSp>
        <p:nvGrpSpPr>
          <p:cNvPr id="40" name="Group 39"/>
          <p:cNvGrpSpPr/>
          <p:nvPr/>
        </p:nvGrpSpPr>
        <p:grpSpPr>
          <a:xfrm>
            <a:off x="6675120" y="6022844"/>
            <a:ext cx="1448410" cy="2026310"/>
            <a:chOff x="3883922" y="1219200"/>
            <a:chExt cx="1207008" cy="1688592"/>
          </a:xfrm>
        </p:grpSpPr>
        <p:sp>
          <p:nvSpPr>
            <p:cNvPr id="41" name="Can 40"/>
            <p:cNvSpPr/>
            <p:nvPr/>
          </p:nvSpPr>
          <p:spPr>
            <a:xfrm>
              <a:off x="3969266" y="1219200"/>
              <a:ext cx="1036320" cy="914400"/>
            </a:xfrm>
            <a:prstGeom prst="can">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80" dirty="0"/>
                <a:t>Marketing</a:t>
              </a:r>
              <a:endParaRPr lang="en-US" sz="1260" dirty="0"/>
            </a:p>
          </p:txBody>
        </p:sp>
        <p:sp>
          <p:nvSpPr>
            <p:cNvPr id="42" name="Content Placeholder 5"/>
            <p:cNvSpPr txBox="1">
              <a:spLocks/>
            </p:cNvSpPr>
            <p:nvPr/>
          </p:nvSpPr>
          <p:spPr>
            <a:xfrm>
              <a:off x="3883922" y="2286000"/>
              <a:ext cx="1207008" cy="621792"/>
            </a:xfrm>
            <a:prstGeom prst="rect">
              <a:avLst/>
            </a:prstGeom>
            <a:solidFill>
              <a:schemeClr val="bg1"/>
            </a:solidFill>
          </p:spPr>
          <p:txBody>
            <a:bodyPr vert="horz" lIns="109728" tIns="54864" rIns="109728" bIns="54864" rtlCol="0" anchor="ctr">
              <a:normAutofit/>
            </a:bodyPr>
            <a:lstStyle>
              <a:lvl1pPr marL="342900" indent="-342900" algn="l" defTabSz="457200" rtl="0" eaLnBrk="1" latinLnBrk="0" hangingPunct="1">
                <a:spcBef>
                  <a:spcPct val="20000"/>
                </a:spcBef>
                <a:buFont typeface="Arial"/>
                <a:buChar char="•"/>
                <a:defRPr sz="2400" kern="1200">
                  <a:solidFill>
                    <a:schemeClr val="tx1"/>
                  </a:solidFill>
                  <a:latin typeface="Helvetica"/>
                  <a:ea typeface="+mn-ea"/>
                  <a:cs typeface="Helvetica"/>
                </a:defRPr>
              </a:lvl1pPr>
              <a:lvl2pPr marL="742950" indent="-285750" algn="l" defTabSz="457200" rtl="0" eaLnBrk="1" latinLnBrk="0" hangingPunct="1">
                <a:spcBef>
                  <a:spcPct val="20000"/>
                </a:spcBef>
                <a:buFont typeface="Arial"/>
                <a:buChar char="–"/>
                <a:defRPr sz="2000" kern="1200">
                  <a:solidFill>
                    <a:schemeClr val="tx1"/>
                  </a:solidFill>
                  <a:latin typeface="Helvetica"/>
                  <a:ea typeface="+mn-ea"/>
                  <a:cs typeface="Helvetica"/>
                </a:defRPr>
              </a:lvl2pPr>
              <a:lvl3pPr marL="1143000" indent="-228600" algn="l" defTabSz="457200" rtl="0" eaLnBrk="1" latinLnBrk="0" hangingPunct="1">
                <a:spcBef>
                  <a:spcPct val="20000"/>
                </a:spcBef>
                <a:buFont typeface="Arial"/>
                <a:buChar char="•"/>
                <a:defRPr sz="1800" kern="1200">
                  <a:solidFill>
                    <a:schemeClr val="tx1"/>
                  </a:solidFill>
                  <a:latin typeface="Helvetica"/>
                  <a:ea typeface="+mn-ea"/>
                  <a:cs typeface="Helvetica"/>
                </a:defRPr>
              </a:lvl3pPr>
              <a:lvl4pPr marL="1600200" indent="-228600" algn="l" defTabSz="457200" rtl="0" eaLnBrk="1" latinLnBrk="0" hangingPunct="1">
                <a:spcBef>
                  <a:spcPct val="20000"/>
                </a:spcBef>
                <a:buFont typeface="Arial"/>
                <a:buChar char="–"/>
                <a:defRPr sz="1600" kern="1200">
                  <a:solidFill>
                    <a:schemeClr val="tx1"/>
                  </a:solidFill>
                  <a:latin typeface="Helvetica"/>
                  <a:ea typeface="+mn-ea"/>
                  <a:cs typeface="Helvetica"/>
                </a:defRPr>
              </a:lvl4pPr>
              <a:lvl5pPr marL="2057400" indent="-228600" algn="l" defTabSz="457200" rtl="0" eaLnBrk="1" latinLnBrk="0" hangingPunct="1">
                <a:spcBef>
                  <a:spcPct val="20000"/>
                </a:spcBef>
                <a:buFont typeface="Arial"/>
                <a:buChar char="»"/>
                <a:defRPr sz="16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139066" indent="-139066"/>
              <a:r>
                <a:rPr lang="en-US" sz="1200" dirty="0"/>
                <a:t>Outbound and marketing response</a:t>
              </a:r>
            </a:p>
          </p:txBody>
        </p:sp>
      </p:grpSp>
      <p:grpSp>
        <p:nvGrpSpPr>
          <p:cNvPr id="44" name="Group 43"/>
          <p:cNvGrpSpPr/>
          <p:nvPr/>
        </p:nvGrpSpPr>
        <p:grpSpPr>
          <a:xfrm>
            <a:off x="8458200" y="6022844"/>
            <a:ext cx="1448410" cy="2026310"/>
            <a:chOff x="5712722" y="1219200"/>
            <a:chExt cx="1207008" cy="1688592"/>
          </a:xfrm>
        </p:grpSpPr>
        <p:sp>
          <p:nvSpPr>
            <p:cNvPr id="45" name="Can 44"/>
            <p:cNvSpPr/>
            <p:nvPr/>
          </p:nvSpPr>
          <p:spPr>
            <a:xfrm>
              <a:off x="5798066" y="1219200"/>
              <a:ext cx="1036320" cy="914400"/>
            </a:xfrm>
            <a:prstGeom prst="can">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80" dirty="0"/>
                <a:t>Sales</a:t>
              </a:r>
              <a:endParaRPr lang="en-US" sz="1260" dirty="0"/>
            </a:p>
          </p:txBody>
        </p:sp>
        <p:sp>
          <p:nvSpPr>
            <p:cNvPr id="46" name="Content Placeholder 5"/>
            <p:cNvSpPr txBox="1">
              <a:spLocks/>
            </p:cNvSpPr>
            <p:nvPr/>
          </p:nvSpPr>
          <p:spPr>
            <a:xfrm>
              <a:off x="5712722" y="2286000"/>
              <a:ext cx="1207008" cy="621792"/>
            </a:xfrm>
            <a:prstGeom prst="rect">
              <a:avLst/>
            </a:prstGeom>
            <a:solidFill>
              <a:schemeClr val="bg1"/>
            </a:solidFill>
          </p:spPr>
          <p:txBody>
            <a:bodyPr vert="horz" lIns="109728" tIns="54864" rIns="109728" bIns="54864" rtlCol="0" anchor="ctr">
              <a:normAutofit/>
            </a:bodyPr>
            <a:lstStyle>
              <a:lvl1pPr marL="342900" indent="-342900" algn="l" defTabSz="457200" rtl="0" eaLnBrk="1" latinLnBrk="0" hangingPunct="1">
                <a:spcBef>
                  <a:spcPct val="20000"/>
                </a:spcBef>
                <a:buFont typeface="Arial"/>
                <a:buChar char="•"/>
                <a:defRPr sz="2400" kern="1200">
                  <a:solidFill>
                    <a:schemeClr val="tx1"/>
                  </a:solidFill>
                  <a:latin typeface="Helvetica"/>
                  <a:ea typeface="+mn-ea"/>
                  <a:cs typeface="Helvetica"/>
                </a:defRPr>
              </a:lvl1pPr>
              <a:lvl2pPr marL="742950" indent="-285750" algn="l" defTabSz="457200" rtl="0" eaLnBrk="1" latinLnBrk="0" hangingPunct="1">
                <a:spcBef>
                  <a:spcPct val="20000"/>
                </a:spcBef>
                <a:buFont typeface="Arial"/>
                <a:buChar char="–"/>
                <a:defRPr sz="2000" kern="1200">
                  <a:solidFill>
                    <a:schemeClr val="tx1"/>
                  </a:solidFill>
                  <a:latin typeface="Helvetica"/>
                  <a:ea typeface="+mn-ea"/>
                  <a:cs typeface="Helvetica"/>
                </a:defRPr>
              </a:lvl2pPr>
              <a:lvl3pPr marL="1143000" indent="-228600" algn="l" defTabSz="457200" rtl="0" eaLnBrk="1" latinLnBrk="0" hangingPunct="1">
                <a:spcBef>
                  <a:spcPct val="20000"/>
                </a:spcBef>
                <a:buFont typeface="Arial"/>
                <a:buChar char="•"/>
                <a:defRPr sz="1800" kern="1200">
                  <a:solidFill>
                    <a:schemeClr val="tx1"/>
                  </a:solidFill>
                  <a:latin typeface="Helvetica"/>
                  <a:ea typeface="+mn-ea"/>
                  <a:cs typeface="Helvetica"/>
                </a:defRPr>
              </a:lvl3pPr>
              <a:lvl4pPr marL="1600200" indent="-228600" algn="l" defTabSz="457200" rtl="0" eaLnBrk="1" latinLnBrk="0" hangingPunct="1">
                <a:spcBef>
                  <a:spcPct val="20000"/>
                </a:spcBef>
                <a:buFont typeface="Arial"/>
                <a:buChar char="–"/>
                <a:defRPr sz="1600" kern="1200">
                  <a:solidFill>
                    <a:schemeClr val="tx1"/>
                  </a:solidFill>
                  <a:latin typeface="Helvetica"/>
                  <a:ea typeface="+mn-ea"/>
                  <a:cs typeface="Helvetica"/>
                </a:defRPr>
              </a:lvl4pPr>
              <a:lvl5pPr marL="2057400" indent="-228600" algn="l" defTabSz="457200" rtl="0" eaLnBrk="1" latinLnBrk="0" hangingPunct="1">
                <a:spcBef>
                  <a:spcPct val="20000"/>
                </a:spcBef>
                <a:buFont typeface="Arial"/>
                <a:buChar char="»"/>
                <a:defRPr sz="16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139066" indent="-139066"/>
              <a:r>
                <a:rPr lang="en-US" sz="1200" dirty="0"/>
                <a:t>Orders and fulfillment</a:t>
              </a:r>
            </a:p>
          </p:txBody>
        </p:sp>
      </p:grpSp>
      <p:grpSp>
        <p:nvGrpSpPr>
          <p:cNvPr id="48" name="Group 47"/>
          <p:cNvGrpSpPr/>
          <p:nvPr/>
        </p:nvGrpSpPr>
        <p:grpSpPr>
          <a:xfrm>
            <a:off x="10241280" y="6022844"/>
            <a:ext cx="1448410" cy="2026310"/>
            <a:chOff x="7543799" y="1219200"/>
            <a:chExt cx="1207008" cy="1688592"/>
          </a:xfrm>
        </p:grpSpPr>
        <p:sp>
          <p:nvSpPr>
            <p:cNvPr id="49" name="Can 48"/>
            <p:cNvSpPr/>
            <p:nvPr/>
          </p:nvSpPr>
          <p:spPr>
            <a:xfrm>
              <a:off x="7629143" y="1219200"/>
              <a:ext cx="1036320" cy="914400"/>
            </a:xfrm>
            <a:prstGeom prst="can">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80" dirty="0"/>
                <a:t>Billing</a:t>
              </a:r>
              <a:endParaRPr lang="en-US" sz="1260" dirty="0"/>
            </a:p>
          </p:txBody>
        </p:sp>
        <p:sp>
          <p:nvSpPr>
            <p:cNvPr id="50" name="Content Placeholder 5"/>
            <p:cNvSpPr txBox="1">
              <a:spLocks/>
            </p:cNvSpPr>
            <p:nvPr/>
          </p:nvSpPr>
          <p:spPr>
            <a:xfrm>
              <a:off x="7543799" y="2286000"/>
              <a:ext cx="1207008" cy="621792"/>
            </a:xfrm>
            <a:prstGeom prst="rect">
              <a:avLst/>
            </a:prstGeom>
            <a:solidFill>
              <a:schemeClr val="bg1"/>
            </a:solidFill>
          </p:spPr>
          <p:txBody>
            <a:bodyPr vert="horz" lIns="109728" tIns="54864" rIns="109728" bIns="54864" rtlCol="0" anchor="ctr">
              <a:normAutofit/>
            </a:bodyPr>
            <a:lstStyle>
              <a:lvl1pPr marL="342900" indent="-342900" algn="l" defTabSz="457200" rtl="0" eaLnBrk="1" latinLnBrk="0" hangingPunct="1">
                <a:spcBef>
                  <a:spcPct val="20000"/>
                </a:spcBef>
                <a:buFont typeface="Arial"/>
                <a:buChar char="•"/>
                <a:defRPr sz="2400" kern="1200">
                  <a:solidFill>
                    <a:schemeClr val="tx1"/>
                  </a:solidFill>
                  <a:latin typeface="Helvetica"/>
                  <a:ea typeface="+mn-ea"/>
                  <a:cs typeface="Helvetica"/>
                </a:defRPr>
              </a:lvl1pPr>
              <a:lvl2pPr marL="742950" indent="-285750" algn="l" defTabSz="457200" rtl="0" eaLnBrk="1" latinLnBrk="0" hangingPunct="1">
                <a:spcBef>
                  <a:spcPct val="20000"/>
                </a:spcBef>
                <a:buFont typeface="Arial"/>
                <a:buChar char="–"/>
                <a:defRPr sz="2000" kern="1200">
                  <a:solidFill>
                    <a:schemeClr val="tx1"/>
                  </a:solidFill>
                  <a:latin typeface="Helvetica"/>
                  <a:ea typeface="+mn-ea"/>
                  <a:cs typeface="Helvetica"/>
                </a:defRPr>
              </a:lvl2pPr>
              <a:lvl3pPr marL="1143000" indent="-228600" algn="l" defTabSz="457200" rtl="0" eaLnBrk="1" latinLnBrk="0" hangingPunct="1">
                <a:spcBef>
                  <a:spcPct val="20000"/>
                </a:spcBef>
                <a:buFont typeface="Arial"/>
                <a:buChar char="•"/>
                <a:defRPr sz="1800" kern="1200">
                  <a:solidFill>
                    <a:schemeClr val="tx1"/>
                  </a:solidFill>
                  <a:latin typeface="Helvetica"/>
                  <a:ea typeface="+mn-ea"/>
                  <a:cs typeface="Helvetica"/>
                </a:defRPr>
              </a:lvl3pPr>
              <a:lvl4pPr marL="1600200" indent="-228600" algn="l" defTabSz="457200" rtl="0" eaLnBrk="1" latinLnBrk="0" hangingPunct="1">
                <a:spcBef>
                  <a:spcPct val="20000"/>
                </a:spcBef>
                <a:buFont typeface="Arial"/>
                <a:buChar char="–"/>
                <a:defRPr sz="1600" kern="1200">
                  <a:solidFill>
                    <a:schemeClr val="tx1"/>
                  </a:solidFill>
                  <a:latin typeface="Helvetica"/>
                  <a:ea typeface="+mn-ea"/>
                  <a:cs typeface="Helvetica"/>
                </a:defRPr>
              </a:lvl4pPr>
              <a:lvl5pPr marL="2057400" indent="-228600" algn="l" defTabSz="457200" rtl="0" eaLnBrk="1" latinLnBrk="0" hangingPunct="1">
                <a:spcBef>
                  <a:spcPct val="20000"/>
                </a:spcBef>
                <a:buFont typeface="Arial"/>
                <a:buChar char="»"/>
                <a:defRPr sz="16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139066" indent="-139066"/>
              <a:r>
                <a:rPr lang="en-US" sz="1200" dirty="0"/>
                <a:t>Accounts receivable and collections</a:t>
              </a:r>
            </a:p>
          </p:txBody>
        </p:sp>
      </p:grpSp>
      <p:grpSp>
        <p:nvGrpSpPr>
          <p:cNvPr id="51" name="Group 50"/>
          <p:cNvGrpSpPr/>
          <p:nvPr/>
        </p:nvGrpSpPr>
        <p:grpSpPr>
          <a:xfrm>
            <a:off x="3108960" y="6022844"/>
            <a:ext cx="1448410" cy="2026310"/>
            <a:chOff x="1981199" y="1219200"/>
            <a:chExt cx="1207008" cy="1688592"/>
          </a:xfrm>
        </p:grpSpPr>
        <p:sp>
          <p:nvSpPr>
            <p:cNvPr id="52" name="Can 51"/>
            <p:cNvSpPr/>
            <p:nvPr/>
          </p:nvSpPr>
          <p:spPr>
            <a:xfrm>
              <a:off x="2066543" y="1219200"/>
              <a:ext cx="1036320" cy="914400"/>
            </a:xfrm>
            <a:prstGeom prst="can">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80" dirty="0"/>
                <a:t>Prospects</a:t>
              </a:r>
            </a:p>
          </p:txBody>
        </p:sp>
        <p:sp>
          <p:nvSpPr>
            <p:cNvPr id="53" name="Content Placeholder 5"/>
            <p:cNvSpPr txBox="1">
              <a:spLocks/>
            </p:cNvSpPr>
            <p:nvPr/>
          </p:nvSpPr>
          <p:spPr>
            <a:xfrm>
              <a:off x="1981199" y="2286000"/>
              <a:ext cx="1207008" cy="621792"/>
            </a:xfrm>
            <a:prstGeom prst="rect">
              <a:avLst/>
            </a:prstGeom>
            <a:solidFill>
              <a:schemeClr val="bg1"/>
            </a:solidFill>
          </p:spPr>
          <p:txBody>
            <a:bodyPr vert="horz" lIns="109728" tIns="54864" rIns="109728" bIns="54864" rtlCol="0" anchor="ctr">
              <a:normAutofit/>
            </a:bodyPr>
            <a:lstStyle>
              <a:lvl1pPr marL="342900" indent="-342900" algn="l" defTabSz="457200" rtl="0" eaLnBrk="1" latinLnBrk="0" hangingPunct="1">
                <a:spcBef>
                  <a:spcPct val="20000"/>
                </a:spcBef>
                <a:buFont typeface="Arial"/>
                <a:buChar char="•"/>
                <a:defRPr sz="2400" kern="1200">
                  <a:solidFill>
                    <a:schemeClr val="tx1"/>
                  </a:solidFill>
                  <a:latin typeface="Helvetica"/>
                  <a:ea typeface="+mn-ea"/>
                  <a:cs typeface="Helvetica"/>
                </a:defRPr>
              </a:lvl1pPr>
              <a:lvl2pPr marL="742950" indent="-285750" algn="l" defTabSz="457200" rtl="0" eaLnBrk="1" latinLnBrk="0" hangingPunct="1">
                <a:spcBef>
                  <a:spcPct val="20000"/>
                </a:spcBef>
                <a:buFont typeface="Arial"/>
                <a:buChar char="–"/>
                <a:defRPr sz="2000" kern="1200">
                  <a:solidFill>
                    <a:schemeClr val="tx1"/>
                  </a:solidFill>
                  <a:latin typeface="Helvetica"/>
                  <a:ea typeface="+mn-ea"/>
                  <a:cs typeface="Helvetica"/>
                </a:defRPr>
              </a:lvl2pPr>
              <a:lvl3pPr marL="1143000" indent="-228600" algn="l" defTabSz="457200" rtl="0" eaLnBrk="1" latinLnBrk="0" hangingPunct="1">
                <a:spcBef>
                  <a:spcPct val="20000"/>
                </a:spcBef>
                <a:buFont typeface="Arial"/>
                <a:buChar char="•"/>
                <a:defRPr sz="1800" kern="1200">
                  <a:solidFill>
                    <a:schemeClr val="tx1"/>
                  </a:solidFill>
                  <a:latin typeface="Helvetica"/>
                  <a:ea typeface="+mn-ea"/>
                  <a:cs typeface="Helvetica"/>
                </a:defRPr>
              </a:lvl3pPr>
              <a:lvl4pPr marL="1600200" indent="-228600" algn="l" defTabSz="457200" rtl="0" eaLnBrk="1" latinLnBrk="0" hangingPunct="1">
                <a:spcBef>
                  <a:spcPct val="20000"/>
                </a:spcBef>
                <a:buFont typeface="Arial"/>
                <a:buChar char="–"/>
                <a:defRPr sz="1600" kern="1200">
                  <a:solidFill>
                    <a:schemeClr val="tx1"/>
                  </a:solidFill>
                  <a:latin typeface="Helvetica"/>
                  <a:ea typeface="+mn-ea"/>
                  <a:cs typeface="Helvetica"/>
                </a:defRPr>
              </a:lvl4pPr>
              <a:lvl5pPr marL="2057400" indent="-228600" algn="l" defTabSz="457200" rtl="0" eaLnBrk="1" latinLnBrk="0" hangingPunct="1">
                <a:spcBef>
                  <a:spcPct val="20000"/>
                </a:spcBef>
                <a:buFont typeface="Arial"/>
                <a:buChar char="»"/>
                <a:defRPr sz="16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139066" indent="-139066"/>
              <a:r>
                <a:rPr lang="en-US" sz="1200" dirty="0"/>
                <a:t>Potential customers and activities</a:t>
              </a:r>
            </a:p>
          </p:txBody>
        </p:sp>
      </p:grpSp>
    </p:spTree>
    <p:extLst>
      <p:ext uri="{BB962C8B-B14F-4D97-AF65-F5344CB8AC3E}">
        <p14:creationId xmlns:p14="http://schemas.microsoft.com/office/powerpoint/2010/main" val="1108890683"/>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fade">
                                      <p:cBhvr>
                                        <p:cTn id="10" dur="500"/>
                                        <p:tgtEl>
                                          <p:spTgt spid="2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9"/>
                                        </p:tgtEl>
                                        <p:attrNameLst>
                                          <p:attrName>style.visibility</p:attrName>
                                        </p:attrNameLst>
                                      </p:cBhvr>
                                      <p:to>
                                        <p:strVal val="visible"/>
                                      </p:to>
                                    </p:set>
                                    <p:animEffect transition="in" filter="fade">
                                      <p:cBhvr>
                                        <p:cTn id="13" dur="500"/>
                                        <p:tgtEl>
                                          <p:spTgt spid="2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fade">
                                      <p:cBhvr>
                                        <p:cTn id="16" dur="500"/>
                                        <p:tgtEl>
                                          <p:spTgt spid="3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1"/>
                                        </p:tgtEl>
                                        <p:attrNameLst>
                                          <p:attrName>style.visibility</p:attrName>
                                        </p:attrNameLst>
                                      </p:cBhvr>
                                      <p:to>
                                        <p:strVal val="visible"/>
                                      </p:to>
                                    </p:set>
                                    <p:animEffect transition="in" filter="fade">
                                      <p:cBhvr>
                                        <p:cTn id="19" dur="500"/>
                                        <p:tgtEl>
                                          <p:spTgt spid="31"/>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2"/>
                                        </p:tgtEl>
                                        <p:attrNameLst>
                                          <p:attrName>style.visibility</p:attrName>
                                        </p:attrNameLst>
                                      </p:cBhvr>
                                      <p:to>
                                        <p:strVal val="visible"/>
                                      </p:to>
                                    </p:set>
                                    <p:animEffect transition="in" filter="fade">
                                      <p:cBhvr>
                                        <p:cTn id="24" dur="500"/>
                                        <p:tgtEl>
                                          <p:spTgt spid="32"/>
                                        </p:tgtEl>
                                      </p:cBhvr>
                                    </p:animEffect>
                                  </p:childTnLst>
                                </p:cTn>
                              </p:par>
                              <p:par>
                                <p:cTn id="25" presetID="10" presetClass="entr" presetSubtype="0"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par>
                                <p:cTn id="28" presetID="10" presetClass="entr" presetSubtype="0" fill="hold" nodeType="withEffect">
                                  <p:stCondLst>
                                    <p:cond delay="0"/>
                                  </p:stCondLst>
                                  <p:childTnLst>
                                    <p:set>
                                      <p:cBhvr>
                                        <p:cTn id="29" dur="1" fill="hold">
                                          <p:stCondLst>
                                            <p:cond delay="0"/>
                                          </p:stCondLst>
                                        </p:cTn>
                                        <p:tgtEl>
                                          <p:spTgt spid="43"/>
                                        </p:tgtEl>
                                        <p:attrNameLst>
                                          <p:attrName>style.visibility</p:attrName>
                                        </p:attrNameLst>
                                      </p:cBhvr>
                                      <p:to>
                                        <p:strVal val="visible"/>
                                      </p:to>
                                    </p:set>
                                    <p:animEffect transition="in" filter="fade">
                                      <p:cBhvr>
                                        <p:cTn id="30" dur="500"/>
                                        <p:tgtEl>
                                          <p:spTgt spid="43"/>
                                        </p:tgtEl>
                                      </p:cBhvr>
                                    </p:animEffect>
                                  </p:childTnLst>
                                </p:cTn>
                              </p:par>
                              <p:par>
                                <p:cTn id="31" presetID="10" presetClass="entr" presetSubtype="0" fill="hold" nodeType="withEffect">
                                  <p:stCondLst>
                                    <p:cond delay="0"/>
                                  </p:stCondLst>
                                  <p:childTnLst>
                                    <p:set>
                                      <p:cBhvr>
                                        <p:cTn id="32" dur="1" fill="hold">
                                          <p:stCondLst>
                                            <p:cond delay="0"/>
                                          </p:stCondLst>
                                        </p:cTn>
                                        <p:tgtEl>
                                          <p:spTgt spid="47"/>
                                        </p:tgtEl>
                                        <p:attrNameLst>
                                          <p:attrName>style.visibility</p:attrName>
                                        </p:attrNameLst>
                                      </p:cBhvr>
                                      <p:to>
                                        <p:strVal val="visible"/>
                                      </p:to>
                                    </p:set>
                                    <p:animEffect transition="in" filter="fade">
                                      <p:cBhvr>
                                        <p:cTn id="33" dur="500"/>
                                        <p:tgtEl>
                                          <p:spTgt spid="47"/>
                                        </p:tgtEl>
                                      </p:cBhvr>
                                    </p:animEffect>
                                  </p:childTnLst>
                                </p:cTn>
                              </p:par>
                              <p:par>
                                <p:cTn id="34" presetID="10" presetClass="entr" presetSubtype="0" fill="hold" nodeType="withEffect">
                                  <p:stCondLst>
                                    <p:cond delay="0"/>
                                  </p:stCondLst>
                                  <p:childTnLst>
                                    <p:set>
                                      <p:cBhvr>
                                        <p:cTn id="35" dur="1" fill="hold">
                                          <p:stCondLst>
                                            <p:cond delay="0"/>
                                          </p:stCondLst>
                                        </p:cTn>
                                        <p:tgtEl>
                                          <p:spTgt spid="54"/>
                                        </p:tgtEl>
                                        <p:attrNameLst>
                                          <p:attrName>style.visibility</p:attrName>
                                        </p:attrNameLst>
                                      </p:cBhvr>
                                      <p:to>
                                        <p:strVal val="visible"/>
                                      </p:to>
                                    </p:set>
                                    <p:animEffect transition="in" filter="fade">
                                      <p:cBhvr>
                                        <p:cTn id="36" dur="500"/>
                                        <p:tgtEl>
                                          <p:spTgt spid="54"/>
                                        </p:tgtEl>
                                      </p:cBhvr>
                                    </p:animEffect>
                                  </p:childTnLst>
                                </p:cTn>
                              </p:par>
                              <p:par>
                                <p:cTn id="37" presetID="10" presetClass="entr" presetSubtype="0" fill="hold" nodeType="withEffect">
                                  <p:stCondLst>
                                    <p:cond delay="0"/>
                                  </p:stCondLst>
                                  <p:childTnLst>
                                    <p:set>
                                      <p:cBhvr>
                                        <p:cTn id="38" dur="1" fill="hold">
                                          <p:stCondLst>
                                            <p:cond delay="0"/>
                                          </p:stCondLst>
                                        </p:cTn>
                                        <p:tgtEl>
                                          <p:spTgt spid="57"/>
                                        </p:tgtEl>
                                        <p:attrNameLst>
                                          <p:attrName>style.visibility</p:attrName>
                                        </p:attrNameLst>
                                      </p:cBhvr>
                                      <p:to>
                                        <p:strVal val="visible"/>
                                      </p:to>
                                    </p:set>
                                    <p:animEffect transition="in" filter="fade">
                                      <p:cBhvr>
                                        <p:cTn id="39" dur="500"/>
                                        <p:tgtEl>
                                          <p:spTgt spid="57"/>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64"/>
                                        </p:tgtEl>
                                        <p:attrNameLst>
                                          <p:attrName>style.visibility</p:attrName>
                                        </p:attrNameLst>
                                      </p:cBhvr>
                                      <p:to>
                                        <p:strVal val="visible"/>
                                      </p:to>
                                    </p:set>
                                    <p:animEffect transition="in" filter="fade">
                                      <p:cBhvr>
                                        <p:cTn id="44" dur="500"/>
                                        <p:tgtEl>
                                          <p:spTgt spid="64"/>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3"/>
                                        </p:tgtEl>
                                        <p:attrNameLst>
                                          <p:attrName>style.visibility</p:attrName>
                                        </p:attrNameLst>
                                      </p:cBhvr>
                                      <p:to>
                                        <p:strVal val="visible"/>
                                      </p:to>
                                    </p:set>
                                    <p:animEffect transition="in" filter="fade">
                                      <p:cBhvr>
                                        <p:cTn id="47" dur="500"/>
                                        <p:tgtEl>
                                          <p:spTgt spid="33"/>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67"/>
                                        </p:tgtEl>
                                        <p:attrNameLst>
                                          <p:attrName>style.visibility</p:attrName>
                                        </p:attrNameLst>
                                      </p:cBhvr>
                                      <p:to>
                                        <p:strVal val="visible"/>
                                      </p:to>
                                    </p:set>
                                    <p:animEffect transition="in" filter="fade">
                                      <p:cBhvr>
                                        <p:cTn id="52" dur="500"/>
                                        <p:tgtEl>
                                          <p:spTgt spid="67"/>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38"/>
                                        </p:tgtEl>
                                        <p:attrNameLst>
                                          <p:attrName>style.visibility</p:attrName>
                                        </p:attrNameLst>
                                      </p:cBhvr>
                                      <p:to>
                                        <p:strVal val="visible"/>
                                      </p:to>
                                    </p:set>
                                    <p:animEffect transition="in" filter="fade">
                                      <p:cBhvr>
                                        <p:cTn id="55" dur="500"/>
                                        <p:tgtEl>
                                          <p:spTgt spid="38"/>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9"/>
                                        </p:tgtEl>
                                        <p:attrNameLst>
                                          <p:attrName>style.visibility</p:attrName>
                                        </p:attrNameLst>
                                      </p:cBhvr>
                                      <p:to>
                                        <p:strVal val="visible"/>
                                      </p:to>
                                    </p:set>
                                    <p:animEffect transition="in" filter="fade">
                                      <p:cBhvr>
                                        <p:cTn id="6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8" grpId="0" animBg="1"/>
      <p:bldP spid="29" grpId="0" animBg="1"/>
      <p:bldP spid="30" grpId="0" animBg="1"/>
      <p:bldP spid="31" grpId="0" animBg="1"/>
      <p:bldP spid="32" grpId="0" animBg="1"/>
      <p:bldP spid="33" grpId="0" animBg="1"/>
      <p:bldP spid="38" grpId="0" animBg="1"/>
      <p:bldP spid="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705985" y="1891756"/>
            <a:ext cx="13245156" cy="664797"/>
          </a:xfrm>
        </p:spPr>
        <p:txBody>
          <a:bodyPr/>
          <a:lstStyle/>
          <a:p>
            <a:r>
              <a:rPr lang="en-US" sz="5400" dirty="0" smtClean="0"/>
              <a:t>Compare and Contrast</a:t>
            </a:r>
            <a:endParaRPr lang="en-US" sz="5400" dirty="0"/>
          </a:p>
        </p:txBody>
      </p:sp>
    </p:spTree>
    <p:extLst>
      <p:ext uri="{BB962C8B-B14F-4D97-AF65-F5344CB8AC3E}">
        <p14:creationId xmlns:p14="http://schemas.microsoft.com/office/powerpoint/2010/main" val="1837413492"/>
      </p:ext>
    </p:extLst>
  </p:cSld>
  <p:clrMapOvr>
    <a:masterClrMapping/>
  </p:clrMapOvr>
  <p:transition spd="slow">
    <p:wipe dir="d"/>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2498775" y="164123"/>
            <a:ext cx="9632851" cy="7471149"/>
          </a:xfrm>
          <a:prstGeom prst="rect">
            <a:avLst/>
          </a:prstGeom>
        </p:spPr>
      </p:pic>
      <p:sp>
        <p:nvSpPr>
          <p:cNvPr id="4" name="TextBox 3"/>
          <p:cNvSpPr txBox="1"/>
          <p:nvPr/>
        </p:nvSpPr>
        <p:spPr>
          <a:xfrm>
            <a:off x="1828800" y="7801332"/>
            <a:ext cx="10972800" cy="307777"/>
          </a:xfrm>
          <a:prstGeom prst="rect">
            <a:avLst/>
          </a:prstGeom>
          <a:noFill/>
        </p:spPr>
        <p:txBody>
          <a:bodyPr wrap="square" rtlCol="0">
            <a:spAutoFit/>
          </a:bodyPr>
          <a:lstStyle/>
          <a:p>
            <a:pPr algn="ctr"/>
            <a:r>
              <a:rPr lang="en-US" sz="1400" dirty="0">
                <a:solidFill>
                  <a:schemeClr val="bg1">
                    <a:lumMod val="50000"/>
                  </a:schemeClr>
                </a:solidFill>
                <a:latin typeface="Merriweather Light"/>
              </a:rPr>
              <a:t>Source: </a:t>
            </a:r>
            <a:r>
              <a:rPr lang="en-US" sz="1400" dirty="0" smtClean="0">
                <a:solidFill>
                  <a:schemeClr val="bg1">
                    <a:lumMod val="50000"/>
                  </a:schemeClr>
                </a:solidFill>
                <a:latin typeface="Merriweather Light"/>
              </a:rPr>
              <a:t>“</a:t>
            </a:r>
            <a:r>
              <a:rPr lang="en-US" sz="1400" dirty="0" err="1" smtClean="0">
                <a:solidFill>
                  <a:schemeClr val="bg1">
                    <a:lumMod val="50000"/>
                  </a:schemeClr>
                </a:solidFill>
                <a:latin typeface="Merriweather Light"/>
              </a:rPr>
              <a:t>blinged</a:t>
            </a:r>
            <a:r>
              <a:rPr lang="en-US" sz="1400" dirty="0" smtClean="0">
                <a:solidFill>
                  <a:schemeClr val="bg1">
                    <a:lumMod val="50000"/>
                  </a:schemeClr>
                </a:solidFill>
                <a:latin typeface="Merriweather Light"/>
              </a:rPr>
              <a:t> dashboard” from http</a:t>
            </a:r>
            <a:r>
              <a:rPr lang="en-US" sz="1400" dirty="0">
                <a:solidFill>
                  <a:schemeClr val="bg1">
                    <a:lumMod val="50000"/>
                  </a:schemeClr>
                </a:solidFill>
                <a:latin typeface="Merriweather Light"/>
              </a:rPr>
              <a:t>://robslink.com/SAS/democd36/oil_blinged.htm</a:t>
            </a:r>
          </a:p>
        </p:txBody>
      </p:sp>
    </p:spTree>
    <p:extLst>
      <p:ext uri="{BB962C8B-B14F-4D97-AF65-F5344CB8AC3E}">
        <p14:creationId xmlns:p14="http://schemas.microsoft.com/office/powerpoint/2010/main" val="2960210801"/>
      </p:ext>
    </p:extLst>
  </p:cSld>
  <p:clrMapOvr>
    <a:masterClrMapping/>
  </p:clrMapOvr>
  <p:transition spd="slow">
    <p:wipe dir="d"/>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397558" y="164124"/>
            <a:ext cx="9835284" cy="7532980"/>
          </a:xfrm>
          <a:prstGeom prst="rect">
            <a:avLst/>
          </a:prstGeom>
        </p:spPr>
      </p:pic>
      <p:sp>
        <p:nvSpPr>
          <p:cNvPr id="3" name="TextBox 2"/>
          <p:cNvSpPr txBox="1"/>
          <p:nvPr/>
        </p:nvSpPr>
        <p:spPr>
          <a:xfrm>
            <a:off x="1828800" y="7801332"/>
            <a:ext cx="10972800" cy="307777"/>
          </a:xfrm>
          <a:prstGeom prst="rect">
            <a:avLst/>
          </a:prstGeom>
          <a:noFill/>
        </p:spPr>
        <p:txBody>
          <a:bodyPr wrap="square" rtlCol="0">
            <a:spAutoFit/>
          </a:bodyPr>
          <a:lstStyle/>
          <a:p>
            <a:pPr algn="ctr"/>
            <a:r>
              <a:rPr lang="en-US" sz="1400" dirty="0">
                <a:solidFill>
                  <a:schemeClr val="bg1">
                    <a:lumMod val="50000"/>
                  </a:schemeClr>
                </a:solidFill>
                <a:latin typeface="Merriweather Light"/>
              </a:rPr>
              <a:t>Source: </a:t>
            </a:r>
            <a:r>
              <a:rPr lang="en-US" sz="1400" dirty="0" smtClean="0">
                <a:solidFill>
                  <a:schemeClr val="bg1">
                    <a:lumMod val="50000"/>
                  </a:schemeClr>
                </a:solidFill>
                <a:latin typeface="Merriweather Light"/>
              </a:rPr>
              <a:t>“</a:t>
            </a:r>
            <a:r>
              <a:rPr lang="en-US" sz="1400" dirty="0" err="1" smtClean="0">
                <a:solidFill>
                  <a:schemeClr val="bg1">
                    <a:lumMod val="50000"/>
                  </a:schemeClr>
                </a:solidFill>
                <a:latin typeface="Merriweather Light"/>
              </a:rPr>
              <a:t>unblinged</a:t>
            </a:r>
            <a:r>
              <a:rPr lang="en-US" sz="1400" dirty="0" smtClean="0">
                <a:solidFill>
                  <a:schemeClr val="bg1">
                    <a:lumMod val="50000"/>
                  </a:schemeClr>
                </a:solidFill>
                <a:latin typeface="Merriweather Light"/>
              </a:rPr>
              <a:t> dashboard” from </a:t>
            </a:r>
            <a:r>
              <a:rPr lang="en-US" sz="1400" dirty="0">
                <a:solidFill>
                  <a:schemeClr val="bg1">
                    <a:lumMod val="50000"/>
                  </a:schemeClr>
                </a:solidFill>
                <a:latin typeface="Merriweather Light"/>
              </a:rPr>
              <a:t>http://robslink.com/SAS/democd36/oil_unblinged.htm</a:t>
            </a:r>
          </a:p>
        </p:txBody>
      </p:sp>
    </p:spTree>
    <p:extLst>
      <p:ext uri="{BB962C8B-B14F-4D97-AF65-F5344CB8AC3E}">
        <p14:creationId xmlns:p14="http://schemas.microsoft.com/office/powerpoint/2010/main" val="4041098681"/>
      </p:ext>
    </p:extLst>
  </p:cSld>
  <p:clrMapOvr>
    <a:masterClrMapping/>
  </p:clrMapOvr>
  <p:transition spd="slow">
    <p:wipe dir="d"/>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897" name="Picture 1"/>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2470387" y="1362892"/>
            <a:ext cx="9965453" cy="622662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25400">
                <a:solidFill>
                  <a:schemeClr val="tx1"/>
                </a:solidFill>
                <a:miter lim="800000"/>
                <a:headEnd/>
                <a:tailEnd/>
              </a14:hiddenLine>
            </a:ext>
          </a:extLst>
        </p:spPr>
      </p:pic>
      <p:sp>
        <p:nvSpPr>
          <p:cNvPr id="80898" name="Rectangle 2"/>
          <p:cNvSpPr>
            <a:spLocks noGrp="1" noChangeArrowheads="1"/>
          </p:cNvSpPr>
          <p:nvPr>
            <p:ph type="title" idx="4294967295"/>
          </p:nvPr>
        </p:nvSpPr>
        <p:spPr>
          <a:xfrm>
            <a:off x="166688" y="398463"/>
            <a:ext cx="13244512" cy="554037"/>
          </a:xfrm>
        </p:spPr>
        <p:txBody>
          <a:bodyPr/>
          <a:lstStyle/>
          <a:p>
            <a:pPr eaLnBrk="1" hangingPunct="1">
              <a:defRPr/>
            </a:pPr>
            <a:r>
              <a:rPr lang="en-US" dirty="0"/>
              <a:t>Dashboard – Low Effectiveness</a:t>
            </a:r>
          </a:p>
        </p:txBody>
      </p:sp>
      <p:sp>
        <p:nvSpPr>
          <p:cNvPr id="4" name="TextBox 3"/>
          <p:cNvSpPr txBox="1"/>
          <p:nvPr/>
        </p:nvSpPr>
        <p:spPr>
          <a:xfrm>
            <a:off x="1828800" y="7801332"/>
            <a:ext cx="10972800" cy="307777"/>
          </a:xfrm>
          <a:prstGeom prst="rect">
            <a:avLst/>
          </a:prstGeom>
          <a:noFill/>
        </p:spPr>
        <p:txBody>
          <a:bodyPr wrap="square" rtlCol="0">
            <a:spAutoFit/>
          </a:bodyPr>
          <a:lstStyle/>
          <a:p>
            <a:pPr algn="ctr"/>
            <a:r>
              <a:rPr lang="en-US" sz="1400" dirty="0">
                <a:solidFill>
                  <a:schemeClr val="bg1">
                    <a:lumMod val="50000"/>
                  </a:schemeClr>
                </a:solidFill>
                <a:latin typeface="Merriweather Light"/>
              </a:rPr>
              <a:t>Source: </a:t>
            </a:r>
            <a:r>
              <a:rPr lang="en-US" sz="1400" dirty="0" err="1" smtClean="0">
                <a:solidFill>
                  <a:schemeClr val="bg1">
                    <a:lumMod val="50000"/>
                  </a:schemeClr>
                </a:solidFill>
                <a:latin typeface="Merriweather Light"/>
              </a:rPr>
              <a:t>Targit</a:t>
            </a:r>
            <a:r>
              <a:rPr lang="en-US" sz="1400" dirty="0" smtClean="0">
                <a:solidFill>
                  <a:schemeClr val="bg1">
                    <a:lumMod val="50000"/>
                  </a:schemeClr>
                </a:solidFill>
                <a:latin typeface="Merriweather Light"/>
              </a:rPr>
              <a:t> BI Balanced Scorecard from </a:t>
            </a:r>
            <a:r>
              <a:rPr lang="en-US" sz="1400" dirty="0">
                <a:solidFill>
                  <a:schemeClr val="bg1">
                    <a:lumMod val="50000"/>
                  </a:schemeClr>
                </a:solidFill>
                <a:latin typeface="Merriweather Light"/>
              </a:rPr>
              <a:t>https://www.youtube.com/watch?v=4vuoQgYPdAw</a:t>
            </a:r>
          </a:p>
        </p:txBody>
      </p:sp>
    </p:spTree>
    <p:extLst>
      <p:ext uri="{BB962C8B-B14F-4D97-AF65-F5344CB8AC3E}">
        <p14:creationId xmlns:p14="http://schemas.microsoft.com/office/powerpoint/2010/main" val="3806442726"/>
      </p:ext>
    </p:extLst>
  </p:cSld>
  <p:clrMapOvr>
    <a:masterClrMapping/>
  </p:clrMapOvr>
  <p:transition spd="slow">
    <p:wipe dir="d"/>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pPr eaLnBrk="1" hangingPunct="1">
              <a:defRPr/>
            </a:pPr>
            <a:r>
              <a:rPr lang="en-US" dirty="0"/>
              <a:t>Avoid Useless Bling</a:t>
            </a:r>
          </a:p>
        </p:txBody>
      </p:sp>
      <p:sp>
        <p:nvSpPr>
          <p:cNvPr id="2" name="Content Placeholder 1"/>
          <p:cNvSpPr>
            <a:spLocks noGrp="1"/>
          </p:cNvSpPr>
          <p:nvPr>
            <p:ph type="body" sz="quarter" idx="10"/>
          </p:nvPr>
        </p:nvSpPr>
        <p:spPr/>
        <p:txBody>
          <a:bodyPr/>
          <a:lstStyle/>
          <a:p>
            <a:pPr>
              <a:defRPr/>
            </a:pPr>
            <a:r>
              <a:rPr lang="en-US" sz="3000" dirty="0"/>
              <a:t>Some of the widgets and displays provided by tool vendors are glitzy but unhelpful – like these:</a:t>
            </a:r>
          </a:p>
          <a:p>
            <a:pPr>
              <a:defRPr/>
            </a:pPr>
            <a:endParaRPr lang="en-US" sz="3000" dirty="0"/>
          </a:p>
          <a:p>
            <a:pPr>
              <a:defRPr/>
            </a:pPr>
            <a:endParaRPr lang="en-US" sz="3000" dirty="0"/>
          </a:p>
          <a:p>
            <a:pPr>
              <a:defRPr/>
            </a:pPr>
            <a:endParaRPr lang="en-US" sz="3000" dirty="0"/>
          </a:p>
          <a:p>
            <a:pPr>
              <a:defRPr/>
            </a:pPr>
            <a:endParaRPr lang="en-US" sz="3000" dirty="0"/>
          </a:p>
          <a:p>
            <a:pPr>
              <a:defRPr/>
            </a:pPr>
            <a:endParaRPr lang="en-US" sz="3000" dirty="0"/>
          </a:p>
          <a:p>
            <a:pPr>
              <a:defRPr/>
            </a:pPr>
            <a:endParaRPr lang="en-US" sz="3000" dirty="0"/>
          </a:p>
          <a:p>
            <a:pPr>
              <a:defRPr/>
            </a:pPr>
            <a:r>
              <a:rPr lang="en-US" sz="3000" dirty="0"/>
              <a:t>Require a disproportionate amount of room for the information presented</a:t>
            </a:r>
          </a:p>
          <a:p>
            <a:pPr>
              <a:defRPr/>
            </a:pPr>
            <a:r>
              <a:rPr lang="en-US" sz="3000" dirty="0"/>
              <a:t>Hard to read and understand</a:t>
            </a:r>
          </a:p>
          <a:p>
            <a:pPr>
              <a:defRPr/>
            </a:pPr>
            <a:r>
              <a:rPr lang="en-US" sz="3000" dirty="0"/>
              <a:t>Little actionable information</a:t>
            </a:r>
          </a:p>
        </p:txBody>
      </p:sp>
      <p:pic>
        <p:nvPicPr>
          <p:cNvPr id="6" name="Picture 5"/>
          <p:cNvPicPr>
            <a:picLocks noChangeAspect="1"/>
          </p:cNvPicPr>
          <p:nvPr/>
        </p:nvPicPr>
        <p:blipFill>
          <a:blip r:embed="rId2"/>
          <a:stretch>
            <a:fillRect/>
          </a:stretch>
        </p:blipFill>
        <p:spPr>
          <a:xfrm>
            <a:off x="2560320" y="3098802"/>
            <a:ext cx="3011882" cy="2992820"/>
          </a:xfrm>
          <a:prstGeom prst="rect">
            <a:avLst/>
          </a:prstGeom>
        </p:spPr>
      </p:pic>
      <p:pic>
        <p:nvPicPr>
          <p:cNvPr id="7" name="Picture 6"/>
          <p:cNvPicPr>
            <a:picLocks noChangeAspect="1"/>
          </p:cNvPicPr>
          <p:nvPr/>
        </p:nvPicPr>
        <p:blipFill>
          <a:blip r:embed="rId3"/>
          <a:stretch>
            <a:fillRect/>
          </a:stretch>
        </p:blipFill>
        <p:spPr>
          <a:xfrm>
            <a:off x="5669280" y="3098801"/>
            <a:ext cx="3291840" cy="2936321"/>
          </a:xfrm>
          <a:prstGeom prst="rect">
            <a:avLst/>
          </a:prstGeom>
        </p:spPr>
      </p:pic>
      <p:pic>
        <p:nvPicPr>
          <p:cNvPr id="8" name="Picture 7"/>
          <p:cNvPicPr>
            <a:picLocks noChangeAspect="1"/>
          </p:cNvPicPr>
          <p:nvPr/>
        </p:nvPicPr>
        <p:blipFill>
          <a:blip r:embed="rId4"/>
          <a:stretch>
            <a:fillRect/>
          </a:stretch>
        </p:blipFill>
        <p:spPr>
          <a:xfrm>
            <a:off x="9052560" y="3190241"/>
            <a:ext cx="2834640" cy="2834640"/>
          </a:xfrm>
          <a:prstGeom prst="rect">
            <a:avLst/>
          </a:prstGeom>
        </p:spPr>
      </p:pic>
    </p:spTree>
    <p:extLst>
      <p:ext uri="{BB962C8B-B14F-4D97-AF65-F5344CB8AC3E}">
        <p14:creationId xmlns:p14="http://schemas.microsoft.com/office/powerpoint/2010/main" val="4119815144"/>
      </p:ext>
    </p:extLst>
  </p:cSld>
  <p:clrMapOvr>
    <a:masterClrMapping/>
  </p:clrMapOvr>
  <p:transition spd="slow">
    <p:wipe dir="d"/>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ChangeArrowheads="1"/>
          </p:cNvSpPr>
          <p:nvPr>
            <p:ph type="title"/>
          </p:nvPr>
        </p:nvSpPr>
        <p:spPr>
          <a:xfrm>
            <a:off x="712788" y="242729"/>
            <a:ext cx="13244512" cy="553998"/>
          </a:xfrm>
        </p:spPr>
        <p:txBody>
          <a:bodyPr/>
          <a:lstStyle/>
          <a:p>
            <a:pPr algn="ctr">
              <a:defRPr/>
            </a:pPr>
            <a:r>
              <a:rPr lang="en-US" dirty="0"/>
              <a:t>Dashboard – High Effectiveness</a:t>
            </a:r>
          </a:p>
        </p:txBody>
      </p:sp>
      <p:pic>
        <p:nvPicPr>
          <p:cNvPr id="3" name="Picture 2"/>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540224" y="940220"/>
            <a:ext cx="9549952" cy="6684967"/>
          </a:xfrm>
          <a:prstGeom prst="rect">
            <a:avLst/>
          </a:prstGeom>
          <a:ln>
            <a:solidFill>
              <a:schemeClr val="tx2"/>
            </a:solidFill>
          </a:ln>
        </p:spPr>
      </p:pic>
      <p:sp>
        <p:nvSpPr>
          <p:cNvPr id="4" name="TextBox 3"/>
          <p:cNvSpPr txBox="1"/>
          <p:nvPr/>
        </p:nvSpPr>
        <p:spPr>
          <a:xfrm>
            <a:off x="1828800" y="7801332"/>
            <a:ext cx="10972800" cy="387798"/>
          </a:xfrm>
          <a:prstGeom prst="rect">
            <a:avLst/>
          </a:prstGeom>
          <a:noFill/>
        </p:spPr>
        <p:txBody>
          <a:bodyPr wrap="square" rtlCol="0">
            <a:spAutoFit/>
          </a:bodyPr>
          <a:lstStyle/>
          <a:p>
            <a:pPr algn="ctr"/>
            <a:r>
              <a:rPr lang="en-US" sz="1920" dirty="0">
                <a:solidFill>
                  <a:schemeClr val="bg1">
                    <a:lumMod val="50000"/>
                  </a:schemeClr>
                </a:solidFill>
                <a:latin typeface="Merriweather Light"/>
              </a:rPr>
              <a:t>Source: </a:t>
            </a:r>
            <a:r>
              <a:rPr lang="en-US" sz="1920" i="1" dirty="0" smtClean="0">
                <a:solidFill>
                  <a:schemeClr val="bg1">
                    <a:lumMod val="50000"/>
                  </a:schemeClr>
                </a:solidFill>
                <a:latin typeface="Merriweather Light"/>
              </a:rPr>
              <a:t>Information Dashboard </a:t>
            </a:r>
            <a:r>
              <a:rPr lang="en-US" sz="1920" dirty="0" smtClean="0">
                <a:solidFill>
                  <a:schemeClr val="bg1">
                    <a:lumMod val="50000"/>
                  </a:schemeClr>
                </a:solidFill>
                <a:latin typeface="Merriweather Light"/>
              </a:rPr>
              <a:t>Design by Stephen Few</a:t>
            </a:r>
            <a:endParaRPr lang="en-US" sz="1920" dirty="0">
              <a:solidFill>
                <a:schemeClr val="bg1">
                  <a:lumMod val="50000"/>
                </a:schemeClr>
              </a:solidFill>
              <a:latin typeface="Merriweather Light"/>
            </a:endParaRPr>
          </a:p>
        </p:txBody>
      </p:sp>
    </p:spTree>
    <p:extLst>
      <p:ext uri="{BB962C8B-B14F-4D97-AF65-F5344CB8AC3E}">
        <p14:creationId xmlns:p14="http://schemas.microsoft.com/office/powerpoint/2010/main" val="2463099662"/>
      </p:ext>
    </p:extLst>
  </p:cSld>
  <p:clrMapOvr>
    <a:masterClrMapping/>
  </p:clrMapOvr>
  <p:transition spd="slow">
    <p:wipe dir="d"/>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712788" y="601314"/>
            <a:ext cx="13244512" cy="553998"/>
          </a:xfrm>
        </p:spPr>
        <p:txBody>
          <a:bodyPr/>
          <a:lstStyle/>
          <a:p>
            <a:r>
              <a:rPr lang="en-US" dirty="0" smtClean="0"/>
              <a:t>Goals</a:t>
            </a:r>
            <a:endParaRPr lang="en-US" dirty="0"/>
          </a:p>
        </p:txBody>
      </p:sp>
      <p:sp>
        <p:nvSpPr>
          <p:cNvPr id="6" name="Text Placeholder 5"/>
          <p:cNvSpPr>
            <a:spLocks noGrp="1"/>
          </p:cNvSpPr>
          <p:nvPr>
            <p:ph type="body" sz="quarter" idx="10"/>
          </p:nvPr>
        </p:nvSpPr>
        <p:spPr>
          <a:xfrm>
            <a:off x="731520" y="1471980"/>
            <a:ext cx="13167360" cy="5614619"/>
          </a:xfrm>
        </p:spPr>
        <p:txBody>
          <a:bodyPr/>
          <a:lstStyle/>
          <a:p>
            <a:pPr marL="0" indent="0">
              <a:buNone/>
            </a:pPr>
            <a:r>
              <a:rPr lang="en-US" sz="2800" b="1" dirty="0" smtClean="0"/>
              <a:t>By </a:t>
            </a:r>
            <a:r>
              <a:rPr lang="en-US" sz="2800" b="1" dirty="0"/>
              <a:t>completing the course modules, students will</a:t>
            </a:r>
            <a:r>
              <a:rPr lang="en-US" sz="2800" b="1" dirty="0" smtClean="0"/>
              <a:t>:</a:t>
            </a:r>
          </a:p>
          <a:p>
            <a:pPr marL="0" indent="0">
              <a:buNone/>
            </a:pPr>
            <a:endParaRPr lang="en-US" sz="2800" dirty="0" smtClean="0"/>
          </a:p>
          <a:p>
            <a:pPr lvl="0">
              <a:spcAft>
                <a:spcPts val="1200"/>
              </a:spcAft>
            </a:pPr>
            <a:r>
              <a:rPr lang="en-US" sz="2800" dirty="0" smtClean="0"/>
              <a:t>Learn </a:t>
            </a:r>
            <a:r>
              <a:rPr lang="en-US" sz="2800" dirty="0"/>
              <a:t>Exploratory vs. Explanatory </a:t>
            </a:r>
            <a:r>
              <a:rPr lang="en-US" sz="2800" dirty="0" smtClean="0"/>
              <a:t>visualizations</a:t>
            </a:r>
          </a:p>
          <a:p>
            <a:pPr lvl="0">
              <a:spcAft>
                <a:spcPts val="1200"/>
              </a:spcAft>
            </a:pPr>
            <a:r>
              <a:rPr lang="en-US" sz="2800" dirty="0" smtClean="0"/>
              <a:t>Discuss the definition of a dashboard</a:t>
            </a:r>
            <a:endParaRPr lang="en-US" sz="2800" dirty="0"/>
          </a:p>
          <a:p>
            <a:pPr lvl="0">
              <a:spcAft>
                <a:spcPts val="1200"/>
              </a:spcAft>
            </a:pPr>
            <a:r>
              <a:rPr lang="en-US" sz="2800" dirty="0" smtClean="0"/>
              <a:t>Learn </a:t>
            </a:r>
            <a:r>
              <a:rPr lang="en-US" sz="2800" dirty="0"/>
              <a:t>fundamentals of dashboard </a:t>
            </a:r>
            <a:r>
              <a:rPr lang="en-US" sz="2800" dirty="0" smtClean="0"/>
              <a:t>design</a:t>
            </a:r>
          </a:p>
          <a:p>
            <a:pPr lvl="0">
              <a:spcAft>
                <a:spcPts val="1200"/>
              </a:spcAft>
            </a:pPr>
            <a:r>
              <a:rPr lang="en-US" sz="2800" dirty="0" smtClean="0"/>
              <a:t>Learn what makes data visualization actionable</a:t>
            </a:r>
            <a:endParaRPr lang="en-US" sz="2800" dirty="0"/>
          </a:p>
          <a:p>
            <a:pPr lvl="0">
              <a:spcAft>
                <a:spcPts val="1200"/>
              </a:spcAft>
            </a:pPr>
            <a:endParaRPr lang="en-US" sz="2800" dirty="0" smtClean="0"/>
          </a:p>
        </p:txBody>
      </p:sp>
    </p:spTree>
    <p:extLst>
      <p:ext uri="{BB962C8B-B14F-4D97-AF65-F5344CB8AC3E}">
        <p14:creationId xmlns:p14="http://schemas.microsoft.com/office/powerpoint/2010/main" val="53171983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ChangeArrowheads="1"/>
          </p:cNvSpPr>
          <p:nvPr>
            <p:ph type="title"/>
          </p:nvPr>
        </p:nvSpPr>
        <p:spPr>
          <a:xfrm>
            <a:off x="712788" y="206871"/>
            <a:ext cx="13244512" cy="553998"/>
          </a:xfrm>
        </p:spPr>
        <p:txBody>
          <a:bodyPr/>
          <a:lstStyle/>
          <a:p>
            <a:pPr algn="ctr">
              <a:defRPr/>
            </a:pPr>
            <a:r>
              <a:rPr lang="en-US" dirty="0"/>
              <a:t>CIO Dashboard</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7440" y="885509"/>
            <a:ext cx="9700861" cy="6790603"/>
          </a:xfrm>
          <a:prstGeom prst="rect">
            <a:avLst/>
          </a:prstGeom>
          <a:ln>
            <a:solidFill>
              <a:schemeClr val="tx2"/>
            </a:solidFill>
          </a:ln>
        </p:spPr>
      </p:pic>
      <p:pic>
        <p:nvPicPr>
          <p:cNvPr id="10" name="Picture 9"/>
          <p:cNvPicPr>
            <a:picLocks noChangeAspect="1"/>
          </p:cNvPicPr>
          <p:nvPr/>
        </p:nvPicPr>
        <p:blipFill>
          <a:blip r:embed="rId4"/>
          <a:stretch>
            <a:fillRect/>
          </a:stretch>
        </p:blipFill>
        <p:spPr>
          <a:xfrm>
            <a:off x="3179524" y="1185715"/>
            <a:ext cx="2931470" cy="2912917"/>
          </a:xfrm>
          <a:prstGeom prst="rect">
            <a:avLst/>
          </a:prstGeom>
        </p:spPr>
      </p:pic>
      <p:sp>
        <p:nvSpPr>
          <p:cNvPr id="2" name="Rounded Rectangular Callout 1"/>
          <p:cNvSpPr/>
          <p:nvPr/>
        </p:nvSpPr>
        <p:spPr>
          <a:xfrm>
            <a:off x="6110994" y="3985246"/>
            <a:ext cx="5967307" cy="1709884"/>
          </a:xfrm>
          <a:prstGeom prst="wedgeRoundRectCallout">
            <a:avLst>
              <a:gd name="adj1" fmla="val -57504"/>
              <a:gd name="adj2" fmla="val -84190"/>
              <a:gd name="adj3" fmla="val 16667"/>
            </a:avLst>
          </a:prstGeom>
          <a:solidFill>
            <a:schemeClr val="accent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t>One gauge takes the same space that can accommodate twenty data points in </a:t>
            </a:r>
            <a:r>
              <a:rPr lang="en-US" sz="2800" dirty="0" smtClean="0"/>
              <a:t>this dashboard design</a:t>
            </a:r>
            <a:r>
              <a:rPr lang="en-US" sz="2800" dirty="0"/>
              <a:t>.</a:t>
            </a:r>
          </a:p>
        </p:txBody>
      </p:sp>
      <p:sp>
        <p:nvSpPr>
          <p:cNvPr id="7" name="TextBox 6"/>
          <p:cNvSpPr txBox="1"/>
          <p:nvPr/>
        </p:nvSpPr>
        <p:spPr>
          <a:xfrm>
            <a:off x="1828800" y="7801332"/>
            <a:ext cx="10972800" cy="387798"/>
          </a:xfrm>
          <a:prstGeom prst="rect">
            <a:avLst/>
          </a:prstGeom>
          <a:noFill/>
        </p:spPr>
        <p:txBody>
          <a:bodyPr wrap="square" rtlCol="0">
            <a:spAutoFit/>
          </a:bodyPr>
          <a:lstStyle/>
          <a:p>
            <a:pPr algn="ctr"/>
            <a:r>
              <a:rPr lang="en-US" sz="1920" dirty="0">
                <a:solidFill>
                  <a:schemeClr val="bg1">
                    <a:lumMod val="50000"/>
                  </a:schemeClr>
                </a:solidFill>
                <a:latin typeface="Merriweather Light"/>
              </a:rPr>
              <a:t>Source: </a:t>
            </a:r>
            <a:r>
              <a:rPr lang="en-US" sz="1920" i="1" dirty="0" smtClean="0">
                <a:solidFill>
                  <a:schemeClr val="bg1">
                    <a:lumMod val="50000"/>
                  </a:schemeClr>
                </a:solidFill>
                <a:latin typeface="Merriweather Light"/>
              </a:rPr>
              <a:t>Information Dashboard </a:t>
            </a:r>
            <a:r>
              <a:rPr lang="en-US" sz="1920" dirty="0" smtClean="0">
                <a:solidFill>
                  <a:schemeClr val="bg1">
                    <a:lumMod val="50000"/>
                  </a:schemeClr>
                </a:solidFill>
                <a:latin typeface="Merriweather Light"/>
              </a:rPr>
              <a:t>Design by Stephen Few</a:t>
            </a:r>
            <a:endParaRPr lang="en-US" sz="1920" dirty="0">
              <a:solidFill>
                <a:schemeClr val="bg1">
                  <a:lumMod val="50000"/>
                </a:schemeClr>
              </a:solidFill>
              <a:latin typeface="Merriweather Light"/>
            </a:endParaRPr>
          </a:p>
        </p:txBody>
      </p:sp>
    </p:spTree>
    <p:extLst>
      <p:ext uri="{BB962C8B-B14F-4D97-AF65-F5344CB8AC3E}">
        <p14:creationId xmlns:p14="http://schemas.microsoft.com/office/powerpoint/2010/main" val="2064758008"/>
      </p:ext>
    </p:extLst>
  </p:cSld>
  <p:clrMapOvr>
    <a:masterClrMapping/>
  </p:clrMapOvr>
  <p:transition spd="slow">
    <p:wipe dir="d"/>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ChangeArrowheads="1"/>
          </p:cNvSpPr>
          <p:nvPr>
            <p:ph type="title"/>
          </p:nvPr>
        </p:nvSpPr>
        <p:spPr>
          <a:xfrm>
            <a:off x="712788" y="242729"/>
            <a:ext cx="13244512" cy="553998"/>
          </a:xfrm>
        </p:spPr>
        <p:txBody>
          <a:bodyPr/>
          <a:lstStyle/>
          <a:p>
            <a:pPr algn="ctr">
              <a:defRPr/>
            </a:pPr>
            <a:r>
              <a:rPr lang="en-US" dirty="0"/>
              <a:t>Dashboard – High Effectiveness</a:t>
            </a:r>
          </a:p>
        </p:txBody>
      </p:sp>
      <p:pic>
        <p:nvPicPr>
          <p:cNvPr id="3" name="Picture 2"/>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540224" y="940220"/>
            <a:ext cx="9549952" cy="6684967"/>
          </a:xfrm>
          <a:prstGeom prst="rect">
            <a:avLst/>
          </a:prstGeom>
          <a:ln>
            <a:solidFill>
              <a:schemeClr val="tx2"/>
            </a:solidFill>
          </a:ln>
        </p:spPr>
      </p:pic>
      <p:sp>
        <p:nvSpPr>
          <p:cNvPr id="4" name="TextBox 3"/>
          <p:cNvSpPr txBox="1"/>
          <p:nvPr/>
        </p:nvSpPr>
        <p:spPr>
          <a:xfrm>
            <a:off x="1828800" y="7801332"/>
            <a:ext cx="10972800" cy="387798"/>
          </a:xfrm>
          <a:prstGeom prst="rect">
            <a:avLst/>
          </a:prstGeom>
          <a:noFill/>
        </p:spPr>
        <p:txBody>
          <a:bodyPr wrap="square" rtlCol="0">
            <a:spAutoFit/>
          </a:bodyPr>
          <a:lstStyle/>
          <a:p>
            <a:pPr algn="ctr"/>
            <a:r>
              <a:rPr lang="en-US" sz="1920" dirty="0">
                <a:solidFill>
                  <a:schemeClr val="bg1">
                    <a:lumMod val="50000"/>
                  </a:schemeClr>
                </a:solidFill>
                <a:latin typeface="Merriweather Light"/>
              </a:rPr>
              <a:t>Source: </a:t>
            </a:r>
            <a:r>
              <a:rPr lang="en-US" sz="1920" i="1" dirty="0" smtClean="0">
                <a:solidFill>
                  <a:schemeClr val="bg1">
                    <a:lumMod val="50000"/>
                  </a:schemeClr>
                </a:solidFill>
                <a:latin typeface="Merriweather Light"/>
              </a:rPr>
              <a:t>Information Dashboard </a:t>
            </a:r>
            <a:r>
              <a:rPr lang="en-US" sz="1920" dirty="0" smtClean="0">
                <a:solidFill>
                  <a:schemeClr val="bg1">
                    <a:lumMod val="50000"/>
                  </a:schemeClr>
                </a:solidFill>
                <a:latin typeface="Merriweather Light"/>
              </a:rPr>
              <a:t>Design by Stephen Few</a:t>
            </a:r>
            <a:endParaRPr lang="en-US" sz="1920" dirty="0">
              <a:solidFill>
                <a:schemeClr val="bg1">
                  <a:lumMod val="50000"/>
                </a:schemeClr>
              </a:solidFill>
              <a:latin typeface="Merriweather Light"/>
            </a:endParaRPr>
          </a:p>
        </p:txBody>
      </p:sp>
    </p:spTree>
    <p:extLst>
      <p:ext uri="{BB962C8B-B14F-4D97-AF65-F5344CB8AC3E}">
        <p14:creationId xmlns:p14="http://schemas.microsoft.com/office/powerpoint/2010/main" val="761397264"/>
      </p:ext>
    </p:extLst>
  </p:cSld>
  <p:clrMapOvr>
    <a:masterClrMapping/>
  </p:clrMapOvr>
  <p:transition spd="slow">
    <p:wipe dir="d"/>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ChangeArrowheads="1"/>
          </p:cNvSpPr>
          <p:nvPr>
            <p:ph type="title"/>
          </p:nvPr>
        </p:nvSpPr>
        <p:spPr>
          <a:xfrm>
            <a:off x="712788" y="206871"/>
            <a:ext cx="13244512" cy="553998"/>
          </a:xfrm>
        </p:spPr>
        <p:txBody>
          <a:bodyPr/>
          <a:lstStyle/>
          <a:p>
            <a:pPr algn="ctr">
              <a:defRPr/>
            </a:pPr>
            <a:r>
              <a:rPr lang="en-US" dirty="0"/>
              <a:t>CIO Dashboard</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7440" y="885509"/>
            <a:ext cx="9700861" cy="6790603"/>
          </a:xfrm>
          <a:prstGeom prst="rect">
            <a:avLst/>
          </a:prstGeom>
          <a:ln>
            <a:solidFill>
              <a:schemeClr val="tx2"/>
            </a:solidFill>
          </a:ln>
        </p:spPr>
      </p:pic>
      <p:pic>
        <p:nvPicPr>
          <p:cNvPr id="10" name="Picture 9"/>
          <p:cNvPicPr>
            <a:picLocks noChangeAspect="1"/>
          </p:cNvPicPr>
          <p:nvPr/>
        </p:nvPicPr>
        <p:blipFill>
          <a:blip r:embed="rId4"/>
          <a:stretch>
            <a:fillRect/>
          </a:stretch>
        </p:blipFill>
        <p:spPr>
          <a:xfrm>
            <a:off x="3179524" y="1185715"/>
            <a:ext cx="2931470" cy="2912917"/>
          </a:xfrm>
          <a:prstGeom prst="rect">
            <a:avLst/>
          </a:prstGeom>
        </p:spPr>
      </p:pic>
      <p:sp>
        <p:nvSpPr>
          <p:cNvPr id="2" name="Rounded Rectangular Callout 1"/>
          <p:cNvSpPr/>
          <p:nvPr/>
        </p:nvSpPr>
        <p:spPr>
          <a:xfrm>
            <a:off x="6110994" y="3985246"/>
            <a:ext cx="5967307" cy="1709884"/>
          </a:xfrm>
          <a:prstGeom prst="wedgeRoundRectCallout">
            <a:avLst>
              <a:gd name="adj1" fmla="val -57504"/>
              <a:gd name="adj2" fmla="val -84190"/>
              <a:gd name="adj3" fmla="val 16667"/>
            </a:avLst>
          </a:prstGeom>
          <a:solidFill>
            <a:schemeClr val="accent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t>One gauge takes the same space that can accommodate twenty data points in </a:t>
            </a:r>
            <a:r>
              <a:rPr lang="en-US" sz="2800" dirty="0" smtClean="0"/>
              <a:t>this dashboard design</a:t>
            </a:r>
            <a:r>
              <a:rPr lang="en-US" sz="2800" dirty="0"/>
              <a:t>.</a:t>
            </a:r>
          </a:p>
        </p:txBody>
      </p:sp>
      <p:sp>
        <p:nvSpPr>
          <p:cNvPr id="7" name="TextBox 6"/>
          <p:cNvSpPr txBox="1"/>
          <p:nvPr/>
        </p:nvSpPr>
        <p:spPr>
          <a:xfrm>
            <a:off x="1828800" y="7801332"/>
            <a:ext cx="10972800" cy="387798"/>
          </a:xfrm>
          <a:prstGeom prst="rect">
            <a:avLst/>
          </a:prstGeom>
          <a:noFill/>
        </p:spPr>
        <p:txBody>
          <a:bodyPr wrap="square" rtlCol="0">
            <a:spAutoFit/>
          </a:bodyPr>
          <a:lstStyle/>
          <a:p>
            <a:pPr algn="ctr"/>
            <a:r>
              <a:rPr lang="en-US" sz="1920" dirty="0">
                <a:solidFill>
                  <a:schemeClr val="bg1">
                    <a:lumMod val="50000"/>
                  </a:schemeClr>
                </a:solidFill>
                <a:latin typeface="Merriweather Light"/>
              </a:rPr>
              <a:t>Source: </a:t>
            </a:r>
            <a:r>
              <a:rPr lang="en-US" sz="1920" i="1" dirty="0" smtClean="0">
                <a:solidFill>
                  <a:schemeClr val="bg1">
                    <a:lumMod val="50000"/>
                  </a:schemeClr>
                </a:solidFill>
                <a:latin typeface="Merriweather Light"/>
              </a:rPr>
              <a:t>Information Dashboard </a:t>
            </a:r>
            <a:r>
              <a:rPr lang="en-US" sz="1920" dirty="0" smtClean="0">
                <a:solidFill>
                  <a:schemeClr val="bg1">
                    <a:lumMod val="50000"/>
                  </a:schemeClr>
                </a:solidFill>
                <a:latin typeface="Merriweather Light"/>
              </a:rPr>
              <a:t>Design by Stephen Few</a:t>
            </a:r>
            <a:endParaRPr lang="en-US" sz="1920" dirty="0">
              <a:solidFill>
                <a:schemeClr val="bg1">
                  <a:lumMod val="50000"/>
                </a:schemeClr>
              </a:solidFill>
              <a:latin typeface="Merriweather Light"/>
            </a:endParaRPr>
          </a:p>
        </p:txBody>
      </p:sp>
    </p:spTree>
    <p:extLst>
      <p:ext uri="{BB962C8B-B14F-4D97-AF65-F5344CB8AC3E}">
        <p14:creationId xmlns:p14="http://schemas.microsoft.com/office/powerpoint/2010/main" val="2134276969"/>
      </p:ext>
    </p:extLst>
  </p:cSld>
  <p:clrMapOvr>
    <a:masterClrMapping/>
  </p:clrMapOvr>
  <p:transition spd="slow">
    <p:wipe dir="d"/>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pPr eaLnBrk="1" hangingPunct="1">
              <a:defRPr/>
            </a:pPr>
            <a:r>
              <a:rPr lang="en-US" dirty="0"/>
              <a:t>Dashboard “Dos”</a:t>
            </a:r>
          </a:p>
        </p:txBody>
      </p:sp>
      <p:sp>
        <p:nvSpPr>
          <p:cNvPr id="2" name="Content Placeholder 1"/>
          <p:cNvSpPr>
            <a:spLocks noGrp="1"/>
          </p:cNvSpPr>
          <p:nvPr>
            <p:ph type="body" sz="quarter" idx="10"/>
          </p:nvPr>
        </p:nvSpPr>
        <p:spPr>
          <a:xfrm>
            <a:off x="731520" y="1920240"/>
            <a:ext cx="12036213" cy="5431156"/>
          </a:xfrm>
        </p:spPr>
        <p:txBody>
          <a:bodyPr/>
          <a:lstStyle/>
          <a:p>
            <a:pPr>
              <a:defRPr/>
            </a:pPr>
            <a:r>
              <a:rPr lang="en-US" sz="3000" dirty="0" smtClean="0"/>
              <a:t>Content </a:t>
            </a:r>
            <a:r>
              <a:rPr lang="en-US" sz="3000" dirty="0"/>
              <a:t>position and </a:t>
            </a:r>
            <a:r>
              <a:rPr lang="en-US" sz="3000" dirty="0" smtClean="0"/>
              <a:t>size should </a:t>
            </a:r>
            <a:r>
              <a:rPr lang="en-US" sz="3000" dirty="0"/>
              <a:t>match its </a:t>
            </a:r>
            <a:endParaRPr lang="en-US" sz="3000" dirty="0" smtClean="0"/>
          </a:p>
          <a:p>
            <a:pPr marL="493776" indent="0">
              <a:buNone/>
              <a:defRPr/>
            </a:pPr>
            <a:r>
              <a:rPr lang="en-US" sz="3000" dirty="0" smtClean="0"/>
              <a:t>importance and </a:t>
            </a:r>
            <a:r>
              <a:rPr lang="en-US" sz="3000" dirty="0"/>
              <a:t>frequency of use</a:t>
            </a:r>
          </a:p>
          <a:p>
            <a:pPr>
              <a:defRPr/>
            </a:pPr>
            <a:r>
              <a:rPr lang="en-US" sz="3000" dirty="0"/>
              <a:t>Use color and formatting </a:t>
            </a:r>
            <a:r>
              <a:rPr lang="en-US" sz="3000" dirty="0">
                <a:solidFill>
                  <a:schemeClr val="accent1">
                    <a:lumMod val="60000"/>
                    <a:lumOff val="40000"/>
                  </a:schemeClr>
                </a:solidFill>
              </a:rPr>
              <a:t>to draw </a:t>
            </a:r>
            <a:r>
              <a:rPr lang="en-US" sz="3000" dirty="0" smtClean="0">
                <a:solidFill>
                  <a:schemeClr val="accent1">
                    <a:lumMod val="60000"/>
                    <a:lumOff val="40000"/>
                  </a:schemeClr>
                </a:solidFill>
              </a:rPr>
              <a:t>attention </a:t>
            </a:r>
          </a:p>
          <a:p>
            <a:pPr marL="493776" indent="0">
              <a:buNone/>
              <a:defRPr/>
            </a:pPr>
            <a:r>
              <a:rPr lang="en-US" sz="3000" dirty="0" smtClean="0"/>
              <a:t>where needed</a:t>
            </a:r>
            <a:r>
              <a:rPr lang="en-US" sz="3000" dirty="0"/>
              <a:t>, rather </a:t>
            </a:r>
            <a:r>
              <a:rPr lang="en-US" sz="3000" dirty="0" smtClean="0"/>
              <a:t>than </a:t>
            </a:r>
            <a:r>
              <a:rPr lang="en-US" sz="3000" dirty="0"/>
              <a:t>to decorate</a:t>
            </a:r>
          </a:p>
          <a:p>
            <a:pPr>
              <a:defRPr/>
            </a:pPr>
            <a:r>
              <a:rPr lang="en-US" sz="3000" dirty="0"/>
              <a:t>Visually associate data and content that is related</a:t>
            </a:r>
          </a:p>
          <a:p>
            <a:pPr>
              <a:defRPr/>
            </a:pPr>
            <a:r>
              <a:rPr lang="en-US" sz="3000" dirty="0"/>
              <a:t>Use the needs of the user to drive the </a:t>
            </a:r>
            <a:r>
              <a:rPr lang="en-US" sz="3000" dirty="0" smtClean="0"/>
              <a:t>layout, rather </a:t>
            </a:r>
            <a:r>
              <a:rPr lang="en-US" sz="3000" dirty="0"/>
              <a:t>than forcing layout with an inflexible grid</a:t>
            </a:r>
            <a:br>
              <a:rPr lang="en-US" sz="3000" dirty="0"/>
            </a:br>
            <a:r>
              <a:rPr lang="en-US" sz="3000" i="1" dirty="0"/>
              <a:t>(note: this is a consideration when choosing tools)</a:t>
            </a:r>
            <a:endParaRPr lang="en-US" sz="3000" b="1" dirty="0"/>
          </a:p>
        </p:txBody>
      </p:sp>
      <p:pic>
        <p:nvPicPr>
          <p:cNvPr id="5" name="Picture 4"/>
          <p:cNvPicPr>
            <a:picLocks noChangeAspect="1"/>
          </p:cNvPicPr>
          <p:nvPr/>
        </p:nvPicPr>
        <p:blipFill>
          <a:blip r:embed="rId2"/>
          <a:stretch>
            <a:fillRect/>
          </a:stretch>
        </p:blipFill>
        <p:spPr>
          <a:xfrm>
            <a:off x="9858394" y="439487"/>
            <a:ext cx="4439919" cy="3287941"/>
          </a:xfrm>
          <a:prstGeom prst="rect">
            <a:avLst/>
          </a:prstGeom>
        </p:spPr>
      </p:pic>
      <p:sp>
        <p:nvSpPr>
          <p:cNvPr id="3" name="Rectangle 2"/>
          <p:cNvSpPr/>
          <p:nvPr/>
        </p:nvSpPr>
        <p:spPr>
          <a:xfrm>
            <a:off x="2797998" y="6583363"/>
            <a:ext cx="8243147" cy="1169551"/>
          </a:xfrm>
          <a:prstGeom prst="rect">
            <a:avLst/>
          </a:prstGeom>
        </p:spPr>
        <p:txBody>
          <a:bodyPr wrap="square">
            <a:spAutoFit/>
          </a:bodyPr>
          <a:lstStyle/>
          <a:p>
            <a:pPr algn="ctr">
              <a:defRPr/>
            </a:pPr>
            <a:r>
              <a:rPr lang="en-US" sz="3500" i="1" dirty="0">
                <a:solidFill>
                  <a:schemeClr val="tx2"/>
                </a:solidFill>
                <a:latin typeface="+mn-lt"/>
                <a:cs typeface="Calibri"/>
              </a:rPr>
              <a:t>When deciding placement, consider how the eye will scan the page…</a:t>
            </a:r>
          </a:p>
        </p:txBody>
      </p:sp>
      <p:sp>
        <p:nvSpPr>
          <p:cNvPr id="6" name="Rectangle 5"/>
          <p:cNvSpPr>
            <a:spLocks/>
          </p:cNvSpPr>
          <p:nvPr/>
        </p:nvSpPr>
        <p:spPr bwMode="auto">
          <a:xfrm>
            <a:off x="9858394" y="3869769"/>
            <a:ext cx="4581811" cy="1846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square" lIns="0" tIns="0" rIns="0" bIns="0" anchor="ctr">
            <a:spAutoFit/>
          </a:bodyPr>
          <a:lstStyle/>
          <a:p>
            <a:r>
              <a:rPr lang="en-US" sz="1200" dirty="0">
                <a:solidFill>
                  <a:srgbClr val="A6A6A6"/>
                </a:solidFill>
                <a:latin typeface="Merriweather Light"/>
              </a:rPr>
              <a:t>Few, Stephen (2013)</a:t>
            </a:r>
            <a:r>
              <a:rPr lang="en-US" sz="1200" i="1" dirty="0">
                <a:solidFill>
                  <a:srgbClr val="A6A6A6"/>
                </a:solidFill>
                <a:latin typeface="Merriweather Light"/>
              </a:rPr>
              <a:t>, Information Dashboard Design,</a:t>
            </a:r>
            <a:r>
              <a:rPr lang="en-US" sz="1200" dirty="0">
                <a:solidFill>
                  <a:srgbClr val="A6A6A6"/>
                </a:solidFill>
                <a:latin typeface="Merriweather Light"/>
              </a:rPr>
              <a:t> p. 28</a:t>
            </a:r>
          </a:p>
        </p:txBody>
      </p:sp>
    </p:spTree>
    <p:extLst>
      <p:ext uri="{BB962C8B-B14F-4D97-AF65-F5344CB8AC3E}">
        <p14:creationId xmlns:p14="http://schemas.microsoft.com/office/powerpoint/2010/main" val="3771972525"/>
      </p:ext>
    </p:extLst>
  </p:cSld>
  <p:clrMapOvr>
    <a:masterClrMapping/>
  </p:clrMapOvr>
  <p:transition spd="slow">
    <p:wipe dir="d"/>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1"/>
          <p:cNvSpPr>
            <a:spLocks noGrp="1" noChangeArrowheads="1"/>
          </p:cNvSpPr>
          <p:nvPr>
            <p:ph type="title" idx="4294967295"/>
          </p:nvPr>
        </p:nvSpPr>
        <p:spPr>
          <a:xfrm>
            <a:off x="188685" y="2090963"/>
            <a:ext cx="8829675" cy="681405"/>
          </a:xfrm>
        </p:spPr>
        <p:txBody>
          <a:bodyPr/>
          <a:lstStyle/>
          <a:p>
            <a:pPr eaLnBrk="1" hangingPunct="1">
              <a:defRPr/>
            </a:pPr>
            <a:r>
              <a:rPr lang="en-US" sz="5400" dirty="0"/>
              <a:t>Layout Basics</a:t>
            </a:r>
            <a:endParaRPr lang="en-US" sz="3840" dirty="0"/>
          </a:p>
        </p:txBody>
      </p:sp>
    </p:spTree>
    <p:extLst>
      <p:ext uri="{BB962C8B-B14F-4D97-AF65-F5344CB8AC3E}">
        <p14:creationId xmlns:p14="http://schemas.microsoft.com/office/powerpoint/2010/main" val="1053600710"/>
      </p:ext>
    </p:extLst>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xmlns:p14="http://schemas.microsoft.com/office/powerpoint/2010/main" spd="slow">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idx="4294967295"/>
          </p:nvPr>
        </p:nvSpPr>
        <p:spPr>
          <a:xfrm>
            <a:off x="140676" y="218587"/>
            <a:ext cx="8778875" cy="554038"/>
          </a:xfrm>
        </p:spPr>
        <p:txBody>
          <a:bodyPr/>
          <a:lstStyle/>
          <a:p>
            <a:pPr eaLnBrk="1" hangingPunct="1">
              <a:defRPr/>
            </a:pPr>
            <a:r>
              <a:rPr lang="en-US" dirty="0"/>
              <a:t>Eye Scanning Patterns (Web)</a:t>
            </a:r>
          </a:p>
        </p:txBody>
      </p:sp>
      <p:pic>
        <p:nvPicPr>
          <p:cNvPr id="4" name="Picture 3"/>
          <p:cNvPicPr>
            <a:picLocks noChangeAspect="1"/>
          </p:cNvPicPr>
          <p:nvPr/>
        </p:nvPicPr>
        <p:blipFill rotWithShape="1">
          <a:blip r:embed="rId2"/>
          <a:srcRect t="-1" b="61390"/>
          <a:stretch/>
        </p:blipFill>
        <p:spPr>
          <a:xfrm>
            <a:off x="2225040" y="832962"/>
            <a:ext cx="10226040" cy="6437376"/>
          </a:xfrm>
          <a:prstGeom prst="rect">
            <a:avLst/>
          </a:prstGeom>
        </p:spPr>
      </p:pic>
      <p:sp>
        <p:nvSpPr>
          <p:cNvPr id="7" name="Rectangle 6"/>
          <p:cNvSpPr/>
          <p:nvPr/>
        </p:nvSpPr>
        <p:spPr>
          <a:xfrm>
            <a:off x="2225040" y="7305559"/>
            <a:ext cx="10226040" cy="523220"/>
          </a:xfrm>
          <a:prstGeom prst="rect">
            <a:avLst/>
          </a:prstGeom>
        </p:spPr>
        <p:txBody>
          <a:bodyPr wrap="square">
            <a:spAutoFit/>
          </a:bodyPr>
          <a:lstStyle/>
          <a:p>
            <a:pPr algn="ctr">
              <a:defRPr/>
            </a:pPr>
            <a:r>
              <a:rPr lang="en-US" sz="2800" i="1" dirty="0">
                <a:solidFill>
                  <a:schemeClr val="tx2"/>
                </a:solidFill>
                <a:latin typeface="+mn-lt"/>
                <a:cs typeface="Calibri"/>
              </a:rPr>
              <a:t>Red indicates more visual attention on that portion of the </a:t>
            </a:r>
            <a:r>
              <a:rPr lang="en-US" sz="2800" i="1" dirty="0" smtClean="0">
                <a:solidFill>
                  <a:schemeClr val="tx2"/>
                </a:solidFill>
                <a:latin typeface="+mn-lt"/>
                <a:cs typeface="Calibri"/>
              </a:rPr>
              <a:t>page</a:t>
            </a:r>
            <a:endParaRPr lang="en-US" sz="2800" i="1" dirty="0">
              <a:solidFill>
                <a:schemeClr val="tx2"/>
              </a:solidFill>
              <a:latin typeface="+mn-lt"/>
              <a:cs typeface="Calibri"/>
            </a:endParaRPr>
          </a:p>
        </p:txBody>
      </p:sp>
      <p:sp>
        <p:nvSpPr>
          <p:cNvPr id="6" name="Rectangle 5"/>
          <p:cNvSpPr/>
          <p:nvPr/>
        </p:nvSpPr>
        <p:spPr>
          <a:xfrm>
            <a:off x="2902566" y="7859557"/>
            <a:ext cx="8825268" cy="338554"/>
          </a:xfrm>
          <a:prstGeom prst="rect">
            <a:avLst/>
          </a:prstGeom>
        </p:spPr>
        <p:txBody>
          <a:bodyPr wrap="square">
            <a:spAutoFit/>
          </a:bodyPr>
          <a:lstStyle/>
          <a:p>
            <a:pPr algn="ctr"/>
            <a:r>
              <a:rPr lang="en-US" sz="1600" dirty="0" smtClean="0">
                <a:latin typeface="Merriweather Light"/>
                <a:cs typeface="Calibri"/>
              </a:rPr>
              <a:t>Source: http</a:t>
            </a:r>
            <a:r>
              <a:rPr lang="en-US" sz="1600" dirty="0">
                <a:latin typeface="Merriweather Light"/>
                <a:cs typeface="Calibri"/>
              </a:rPr>
              <a:t>://styleguide.yahoo.com/writing/write-web/eye-tracking-where-do-readers-look-first</a:t>
            </a:r>
          </a:p>
        </p:txBody>
      </p:sp>
    </p:spTree>
    <p:extLst>
      <p:ext uri="{BB962C8B-B14F-4D97-AF65-F5344CB8AC3E}">
        <p14:creationId xmlns:p14="http://schemas.microsoft.com/office/powerpoint/2010/main" val="2515807362"/>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874520" y="6555748"/>
            <a:ext cx="10927080" cy="1015663"/>
          </a:xfrm>
          <a:prstGeom prst="rect">
            <a:avLst/>
          </a:prstGeom>
        </p:spPr>
        <p:txBody>
          <a:bodyPr wrap="square">
            <a:spAutoFit/>
          </a:bodyPr>
          <a:lstStyle/>
          <a:p>
            <a:pPr algn="ctr">
              <a:defRPr/>
            </a:pPr>
            <a:r>
              <a:rPr lang="en-US" sz="3000" i="1" dirty="0">
                <a:solidFill>
                  <a:schemeClr val="tx2"/>
                </a:solidFill>
                <a:latin typeface="+mn-lt"/>
                <a:cs typeface="Calibri"/>
              </a:rPr>
              <a:t>This “F” pattern is widely cited on the web </a:t>
            </a:r>
            <a:br>
              <a:rPr lang="en-US" sz="3000" i="1" dirty="0">
                <a:solidFill>
                  <a:schemeClr val="tx2"/>
                </a:solidFill>
                <a:latin typeface="+mn-lt"/>
                <a:cs typeface="Calibri"/>
              </a:rPr>
            </a:br>
            <a:r>
              <a:rPr lang="en-US" sz="3000" i="1" dirty="0">
                <a:solidFill>
                  <a:schemeClr val="tx2"/>
                </a:solidFill>
                <a:latin typeface="+mn-lt"/>
                <a:cs typeface="Calibri"/>
              </a:rPr>
              <a:t>but is partially a product of text-heavy pages. </a:t>
            </a:r>
          </a:p>
        </p:txBody>
      </p:sp>
      <p:sp>
        <p:nvSpPr>
          <p:cNvPr id="6" name="Rectangle 5"/>
          <p:cNvSpPr/>
          <p:nvPr/>
        </p:nvSpPr>
        <p:spPr>
          <a:xfrm>
            <a:off x="3397860" y="7891046"/>
            <a:ext cx="7834680" cy="338554"/>
          </a:xfrm>
          <a:prstGeom prst="rect">
            <a:avLst/>
          </a:prstGeom>
        </p:spPr>
        <p:txBody>
          <a:bodyPr wrap="square">
            <a:spAutoFit/>
          </a:bodyPr>
          <a:lstStyle/>
          <a:p>
            <a:pPr algn="ctr"/>
            <a:r>
              <a:rPr lang="en-US" sz="1600" dirty="0" smtClean="0">
                <a:latin typeface="Merriweather Light"/>
                <a:cs typeface="Calibri"/>
              </a:rPr>
              <a:t>Source: http</a:t>
            </a:r>
            <a:r>
              <a:rPr lang="en-US" sz="1600" dirty="0">
                <a:latin typeface="Merriweather Light"/>
                <a:cs typeface="Calibri"/>
              </a:rPr>
              <a:t>://www.useit.com/alertbox/reading_pattern.html</a:t>
            </a:r>
          </a:p>
        </p:txBody>
      </p:sp>
      <p:pic>
        <p:nvPicPr>
          <p:cNvPr id="5" name="Picture 4"/>
          <p:cNvPicPr>
            <a:picLocks noChangeAspect="1"/>
          </p:cNvPicPr>
          <p:nvPr/>
        </p:nvPicPr>
        <p:blipFill>
          <a:blip r:embed="rId3"/>
          <a:stretch>
            <a:fillRect/>
          </a:stretch>
        </p:blipFill>
        <p:spPr>
          <a:xfrm>
            <a:off x="1828800" y="1464213"/>
            <a:ext cx="10972800" cy="5088024"/>
          </a:xfrm>
          <a:prstGeom prst="rect">
            <a:avLst/>
          </a:prstGeom>
        </p:spPr>
      </p:pic>
      <p:sp>
        <p:nvSpPr>
          <p:cNvPr id="8" name="Rectangle 2"/>
          <p:cNvSpPr txBox="1">
            <a:spLocks noChangeArrowheads="1"/>
          </p:cNvSpPr>
          <p:nvPr/>
        </p:nvSpPr>
        <p:spPr bwMode="auto">
          <a:xfrm>
            <a:off x="140676" y="218587"/>
            <a:ext cx="8778875" cy="5540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spAutoFit/>
          </a:bodyPr>
          <a:lstStyle>
            <a:lvl1pPr algn="l" defTabSz="1304925" rtl="0" eaLnBrk="1" fontAlgn="base" hangingPunct="1">
              <a:lnSpc>
                <a:spcPct val="80000"/>
              </a:lnSpc>
              <a:spcBef>
                <a:spcPct val="0"/>
              </a:spcBef>
              <a:spcAft>
                <a:spcPct val="0"/>
              </a:spcAft>
              <a:defRPr sz="4500" kern="1200">
                <a:solidFill>
                  <a:srgbClr val="4C4C4C"/>
                </a:solidFill>
                <a:latin typeface="BentonSans Book"/>
                <a:ea typeface="ＭＳ Ｐゴシック" charset="0"/>
                <a:cs typeface="BentonSans Book"/>
              </a:defRPr>
            </a:lvl1pPr>
            <a:lvl2pPr algn="l" defTabSz="1304925" rtl="0" eaLnBrk="1" fontAlgn="base" hangingPunct="1">
              <a:lnSpc>
                <a:spcPct val="90000"/>
              </a:lnSpc>
              <a:spcBef>
                <a:spcPct val="0"/>
              </a:spcBef>
              <a:spcAft>
                <a:spcPct val="0"/>
              </a:spcAft>
              <a:defRPr sz="4500">
                <a:solidFill>
                  <a:srgbClr val="4C4C4C"/>
                </a:solidFill>
                <a:latin typeface="BentonSans Book" charset="0"/>
                <a:ea typeface="ＭＳ Ｐゴシック" charset="0"/>
              </a:defRPr>
            </a:lvl2pPr>
            <a:lvl3pPr algn="l" defTabSz="1304925" rtl="0" eaLnBrk="1" fontAlgn="base" hangingPunct="1">
              <a:lnSpc>
                <a:spcPct val="90000"/>
              </a:lnSpc>
              <a:spcBef>
                <a:spcPct val="0"/>
              </a:spcBef>
              <a:spcAft>
                <a:spcPct val="0"/>
              </a:spcAft>
              <a:defRPr sz="4500">
                <a:solidFill>
                  <a:srgbClr val="4C4C4C"/>
                </a:solidFill>
                <a:latin typeface="BentonSans Book" charset="0"/>
                <a:ea typeface="ＭＳ Ｐゴシック" charset="0"/>
              </a:defRPr>
            </a:lvl3pPr>
            <a:lvl4pPr algn="l" defTabSz="1304925" rtl="0" eaLnBrk="1" fontAlgn="base" hangingPunct="1">
              <a:lnSpc>
                <a:spcPct val="90000"/>
              </a:lnSpc>
              <a:spcBef>
                <a:spcPct val="0"/>
              </a:spcBef>
              <a:spcAft>
                <a:spcPct val="0"/>
              </a:spcAft>
              <a:defRPr sz="4500">
                <a:solidFill>
                  <a:srgbClr val="4C4C4C"/>
                </a:solidFill>
                <a:latin typeface="BentonSans Book" charset="0"/>
                <a:ea typeface="ＭＳ Ｐゴシック" charset="0"/>
              </a:defRPr>
            </a:lvl4pPr>
            <a:lvl5pPr algn="l" defTabSz="1304925" rtl="0" eaLnBrk="1" fontAlgn="base" hangingPunct="1">
              <a:lnSpc>
                <a:spcPct val="90000"/>
              </a:lnSpc>
              <a:spcBef>
                <a:spcPct val="0"/>
              </a:spcBef>
              <a:spcAft>
                <a:spcPct val="0"/>
              </a:spcAft>
              <a:defRPr sz="4500">
                <a:solidFill>
                  <a:srgbClr val="4C4C4C"/>
                </a:solidFill>
                <a:latin typeface="BentonSans Book" charset="0"/>
                <a:ea typeface="ＭＳ Ｐゴシック" charset="0"/>
              </a:defRPr>
            </a:lvl5pPr>
            <a:lvl6pPr marL="457200" algn="l" defTabSz="1304925" rtl="0" eaLnBrk="1" fontAlgn="base" hangingPunct="1">
              <a:lnSpc>
                <a:spcPct val="90000"/>
              </a:lnSpc>
              <a:spcBef>
                <a:spcPct val="0"/>
              </a:spcBef>
              <a:spcAft>
                <a:spcPct val="0"/>
              </a:spcAft>
              <a:defRPr sz="4500">
                <a:solidFill>
                  <a:srgbClr val="4C4C4C"/>
                </a:solidFill>
                <a:latin typeface="BentonSans Book" charset="0"/>
                <a:ea typeface="ＭＳ Ｐゴシック" charset="0"/>
              </a:defRPr>
            </a:lvl6pPr>
            <a:lvl7pPr marL="914400" algn="l" defTabSz="1304925" rtl="0" eaLnBrk="1" fontAlgn="base" hangingPunct="1">
              <a:lnSpc>
                <a:spcPct val="90000"/>
              </a:lnSpc>
              <a:spcBef>
                <a:spcPct val="0"/>
              </a:spcBef>
              <a:spcAft>
                <a:spcPct val="0"/>
              </a:spcAft>
              <a:defRPr sz="4500">
                <a:solidFill>
                  <a:srgbClr val="4C4C4C"/>
                </a:solidFill>
                <a:latin typeface="BentonSans Book" charset="0"/>
                <a:ea typeface="ＭＳ Ｐゴシック" charset="0"/>
              </a:defRPr>
            </a:lvl7pPr>
            <a:lvl8pPr marL="1371600" algn="l" defTabSz="1304925" rtl="0" eaLnBrk="1" fontAlgn="base" hangingPunct="1">
              <a:lnSpc>
                <a:spcPct val="90000"/>
              </a:lnSpc>
              <a:spcBef>
                <a:spcPct val="0"/>
              </a:spcBef>
              <a:spcAft>
                <a:spcPct val="0"/>
              </a:spcAft>
              <a:defRPr sz="4500">
                <a:solidFill>
                  <a:srgbClr val="4C4C4C"/>
                </a:solidFill>
                <a:latin typeface="BentonSans Book" charset="0"/>
                <a:ea typeface="ＭＳ Ｐゴシック" charset="0"/>
              </a:defRPr>
            </a:lvl8pPr>
            <a:lvl9pPr marL="1828800" algn="l" defTabSz="1304925" rtl="0" eaLnBrk="1" fontAlgn="base" hangingPunct="1">
              <a:lnSpc>
                <a:spcPct val="90000"/>
              </a:lnSpc>
              <a:spcBef>
                <a:spcPct val="0"/>
              </a:spcBef>
              <a:spcAft>
                <a:spcPct val="0"/>
              </a:spcAft>
              <a:defRPr sz="4500">
                <a:solidFill>
                  <a:srgbClr val="4C4C4C"/>
                </a:solidFill>
                <a:latin typeface="BentonSans Book" charset="0"/>
                <a:ea typeface="ＭＳ Ｐゴシック" charset="0"/>
              </a:defRPr>
            </a:lvl9pPr>
          </a:lstStyle>
          <a:p>
            <a:pPr>
              <a:defRPr/>
            </a:pPr>
            <a:r>
              <a:rPr lang="en-US" smtClean="0"/>
              <a:t>Eye Scanning Patterns (Web)</a:t>
            </a:r>
            <a:endParaRPr lang="en-US" dirty="0"/>
          </a:p>
        </p:txBody>
      </p:sp>
    </p:spTree>
    <p:extLst>
      <p:ext uri="{BB962C8B-B14F-4D97-AF65-F5344CB8AC3E}">
        <p14:creationId xmlns:p14="http://schemas.microsoft.com/office/powerpoint/2010/main" val="1783691675"/>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362200" y="134983"/>
            <a:ext cx="9951720" cy="6614160"/>
          </a:xfrm>
          <a:prstGeom prst="rect">
            <a:avLst/>
          </a:prstGeom>
        </p:spPr>
      </p:pic>
      <p:sp>
        <p:nvSpPr>
          <p:cNvPr id="17410" name="Rectangle 2"/>
          <p:cNvSpPr>
            <a:spLocks noGrp="1" noChangeArrowheads="1"/>
          </p:cNvSpPr>
          <p:nvPr>
            <p:ph type="title" idx="4294967295"/>
          </p:nvPr>
        </p:nvSpPr>
        <p:spPr>
          <a:xfrm>
            <a:off x="130629" y="259896"/>
            <a:ext cx="11381433" cy="554038"/>
          </a:xfrm>
        </p:spPr>
        <p:txBody>
          <a:bodyPr/>
          <a:lstStyle/>
          <a:p>
            <a:pPr eaLnBrk="1" hangingPunct="1">
              <a:defRPr/>
            </a:pPr>
            <a:r>
              <a:rPr lang="en-US" dirty="0"/>
              <a:t>Patterns are affected by </a:t>
            </a:r>
            <a:r>
              <a:rPr lang="en-US" dirty="0" smtClean="0"/>
              <a:t>content…</a:t>
            </a:r>
            <a:endParaRPr lang="en-US" dirty="0"/>
          </a:p>
        </p:txBody>
      </p:sp>
      <p:sp>
        <p:nvSpPr>
          <p:cNvPr id="7" name="Rectangle 6"/>
          <p:cNvSpPr/>
          <p:nvPr/>
        </p:nvSpPr>
        <p:spPr>
          <a:xfrm>
            <a:off x="1874520" y="6894577"/>
            <a:ext cx="10927080" cy="553998"/>
          </a:xfrm>
          <a:prstGeom prst="rect">
            <a:avLst/>
          </a:prstGeom>
        </p:spPr>
        <p:txBody>
          <a:bodyPr wrap="square">
            <a:spAutoFit/>
          </a:bodyPr>
          <a:lstStyle/>
          <a:p>
            <a:pPr algn="ctr">
              <a:defRPr/>
            </a:pPr>
            <a:r>
              <a:rPr lang="en-US" sz="3000" i="1" dirty="0">
                <a:solidFill>
                  <a:schemeClr val="tx2"/>
                </a:solidFill>
                <a:latin typeface="+mn-lt"/>
                <a:cs typeface="Calibri"/>
              </a:rPr>
              <a:t>…as well as the form of media being read.</a:t>
            </a:r>
          </a:p>
        </p:txBody>
      </p:sp>
      <p:sp>
        <p:nvSpPr>
          <p:cNvPr id="6" name="Rectangle 5"/>
          <p:cNvSpPr/>
          <p:nvPr/>
        </p:nvSpPr>
        <p:spPr>
          <a:xfrm>
            <a:off x="3254188" y="7836182"/>
            <a:ext cx="8122025" cy="338554"/>
          </a:xfrm>
          <a:prstGeom prst="rect">
            <a:avLst/>
          </a:prstGeom>
        </p:spPr>
        <p:txBody>
          <a:bodyPr wrap="square">
            <a:spAutoFit/>
          </a:bodyPr>
          <a:lstStyle/>
          <a:p>
            <a:pPr algn="ctr"/>
            <a:r>
              <a:rPr lang="en-US" sz="1600" dirty="0" smtClean="0">
                <a:latin typeface="Merriweather Light"/>
                <a:cs typeface="Calibri"/>
              </a:rPr>
              <a:t>Source: http</a:t>
            </a:r>
            <a:r>
              <a:rPr lang="en-US" sz="1600" dirty="0">
                <a:latin typeface="Merriweather Light"/>
                <a:cs typeface="Calibri"/>
              </a:rPr>
              <a:t>://www.humlab.lu.se/resources/publications/studentpapers/Holmberg_04.pdf</a:t>
            </a:r>
          </a:p>
        </p:txBody>
      </p:sp>
    </p:spTree>
    <p:extLst>
      <p:ext uri="{BB962C8B-B14F-4D97-AF65-F5344CB8AC3E}">
        <p14:creationId xmlns:p14="http://schemas.microsoft.com/office/powerpoint/2010/main" val="4040976723"/>
      </p:ext>
    </p:extLst>
  </p:cSld>
  <p:clrMapOvr>
    <a:masterClrMapping/>
  </p:clrMapOvr>
  <p:transition spd="slow">
    <p:wipe dir="d"/>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idx="4294967295"/>
          </p:nvPr>
        </p:nvSpPr>
        <p:spPr>
          <a:xfrm>
            <a:off x="159657" y="268902"/>
            <a:ext cx="14318343" cy="1107996"/>
          </a:xfrm>
        </p:spPr>
        <p:txBody>
          <a:bodyPr/>
          <a:lstStyle/>
          <a:p>
            <a:pPr eaLnBrk="1" hangingPunct="1">
              <a:defRPr/>
            </a:pPr>
            <a:r>
              <a:rPr lang="en-US" dirty="0"/>
              <a:t>Emphasis Guidelines for </a:t>
            </a:r>
            <a:r>
              <a:rPr lang="en-US" dirty="0" smtClean="0"/>
              <a:t>Dashboards</a:t>
            </a:r>
            <a:endParaRPr lang="en-US" dirty="0"/>
          </a:p>
        </p:txBody>
      </p:sp>
      <p:sp>
        <p:nvSpPr>
          <p:cNvPr id="7" name="Rectangle 6"/>
          <p:cNvSpPr/>
          <p:nvPr/>
        </p:nvSpPr>
        <p:spPr>
          <a:xfrm>
            <a:off x="0" y="7200115"/>
            <a:ext cx="14630399" cy="553998"/>
          </a:xfrm>
          <a:prstGeom prst="rect">
            <a:avLst/>
          </a:prstGeom>
        </p:spPr>
        <p:txBody>
          <a:bodyPr wrap="square">
            <a:spAutoFit/>
          </a:bodyPr>
          <a:lstStyle/>
          <a:p>
            <a:pPr algn="ctr">
              <a:defRPr/>
            </a:pPr>
            <a:r>
              <a:rPr lang="en-US" sz="3000" i="1" dirty="0">
                <a:solidFill>
                  <a:schemeClr val="tx2"/>
                </a:solidFill>
                <a:latin typeface="+mn-lt"/>
                <a:cs typeface="Calibri"/>
              </a:rPr>
              <a:t>Dominance of the neutral quadrants may change based on content.</a:t>
            </a:r>
          </a:p>
        </p:txBody>
      </p:sp>
      <p:sp>
        <p:nvSpPr>
          <p:cNvPr id="6" name="Rectangle 5"/>
          <p:cNvSpPr/>
          <p:nvPr/>
        </p:nvSpPr>
        <p:spPr>
          <a:xfrm>
            <a:off x="3370729" y="7837760"/>
            <a:ext cx="7888942" cy="338554"/>
          </a:xfrm>
          <a:prstGeom prst="rect">
            <a:avLst/>
          </a:prstGeom>
        </p:spPr>
        <p:txBody>
          <a:bodyPr wrap="square">
            <a:spAutoFit/>
          </a:bodyPr>
          <a:lstStyle/>
          <a:p>
            <a:pPr algn="ctr"/>
            <a:r>
              <a:rPr lang="en-US" sz="1600" dirty="0" smtClean="0">
                <a:latin typeface="Merriweather Light"/>
                <a:cs typeface="Calibri"/>
              </a:rPr>
              <a:t>Source: http</a:t>
            </a:r>
            <a:r>
              <a:rPr lang="en-US" sz="1600" dirty="0">
                <a:latin typeface="Merriweather Light"/>
                <a:cs typeface="Calibri"/>
              </a:rPr>
              <a:t>://www.useit.com/alertbox/reading_pattern.html</a:t>
            </a:r>
          </a:p>
        </p:txBody>
      </p:sp>
      <p:sp>
        <p:nvSpPr>
          <p:cNvPr id="2" name="Rectangle 1"/>
          <p:cNvSpPr/>
          <p:nvPr/>
        </p:nvSpPr>
        <p:spPr>
          <a:xfrm>
            <a:off x="3017520" y="1060704"/>
            <a:ext cx="4206240" cy="3017520"/>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120" dirty="0">
                <a:solidFill>
                  <a:srgbClr val="000000"/>
                </a:solidFill>
              </a:rPr>
              <a:t>Most emphasis</a:t>
            </a:r>
          </a:p>
        </p:txBody>
      </p:sp>
      <p:sp>
        <p:nvSpPr>
          <p:cNvPr id="8" name="Rectangle 7"/>
          <p:cNvSpPr/>
          <p:nvPr/>
        </p:nvSpPr>
        <p:spPr>
          <a:xfrm>
            <a:off x="7223760" y="1060704"/>
            <a:ext cx="4206240" cy="3017520"/>
          </a:xfrm>
          <a:prstGeom prst="rect">
            <a:avLst/>
          </a:prstGeom>
          <a:solidFill>
            <a:schemeClr val="bg1">
              <a:lumMod val="8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120" dirty="0">
                <a:solidFill>
                  <a:srgbClr val="000000"/>
                </a:solidFill>
              </a:rPr>
              <a:t>Neutral</a:t>
            </a:r>
          </a:p>
        </p:txBody>
      </p:sp>
      <p:sp>
        <p:nvSpPr>
          <p:cNvPr id="9" name="Rectangle 8"/>
          <p:cNvSpPr/>
          <p:nvPr/>
        </p:nvSpPr>
        <p:spPr>
          <a:xfrm>
            <a:off x="3017520" y="4078224"/>
            <a:ext cx="4206240" cy="3017520"/>
          </a:xfrm>
          <a:prstGeom prst="rect">
            <a:avLst/>
          </a:prstGeom>
          <a:solidFill>
            <a:schemeClr val="bg1">
              <a:lumMod val="8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120" dirty="0">
                <a:solidFill>
                  <a:srgbClr val="000000"/>
                </a:solidFill>
              </a:rPr>
              <a:t>Neutral</a:t>
            </a:r>
          </a:p>
        </p:txBody>
      </p:sp>
      <p:sp>
        <p:nvSpPr>
          <p:cNvPr id="10" name="Rectangle 9"/>
          <p:cNvSpPr/>
          <p:nvPr/>
        </p:nvSpPr>
        <p:spPr>
          <a:xfrm>
            <a:off x="7223760" y="4078224"/>
            <a:ext cx="4206240" cy="3017520"/>
          </a:xfrm>
          <a:prstGeom prst="rect">
            <a:avLst/>
          </a:prstGeom>
          <a:solidFill>
            <a:schemeClr val="bg1">
              <a:lumMod val="6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120" dirty="0">
                <a:solidFill>
                  <a:srgbClr val="000000"/>
                </a:solidFill>
              </a:rPr>
              <a:t>Least emphasis</a:t>
            </a:r>
          </a:p>
        </p:txBody>
      </p:sp>
    </p:spTree>
    <p:extLst>
      <p:ext uri="{BB962C8B-B14F-4D97-AF65-F5344CB8AC3E}">
        <p14:creationId xmlns:p14="http://schemas.microsoft.com/office/powerpoint/2010/main" val="219920087"/>
      </p:ext>
    </p:extLst>
  </p:cSld>
  <p:clrMapOvr>
    <a:masterClrMapping/>
  </p:clrMapOvr>
  <p:transition spd="slow">
    <p:wipe dir="d"/>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468563" y="182563"/>
            <a:ext cx="9693275" cy="554037"/>
          </a:xfrm>
        </p:spPr>
        <p:txBody>
          <a:bodyPr/>
          <a:lstStyle/>
          <a:p>
            <a:pPr algn="ctr"/>
            <a:r>
              <a:rPr lang="en-US" dirty="0"/>
              <a:t>Sales Team Dashboard</a:t>
            </a:r>
          </a:p>
        </p:txBody>
      </p:sp>
      <p:pic>
        <p:nvPicPr>
          <p:cNvPr id="5" name="Picture 4"/>
          <p:cNvPicPr>
            <a:picLocks noChangeAspect="1"/>
          </p:cNvPicPr>
          <p:nvPr/>
        </p:nvPicPr>
        <p:blipFill>
          <a:blip r:embed="rId3"/>
          <a:stretch>
            <a:fillRect/>
          </a:stretch>
        </p:blipFill>
        <p:spPr>
          <a:xfrm>
            <a:off x="2651760" y="807545"/>
            <a:ext cx="9326880" cy="6906935"/>
          </a:xfrm>
          <a:prstGeom prst="rect">
            <a:avLst/>
          </a:prstGeom>
        </p:spPr>
      </p:pic>
      <p:sp>
        <p:nvSpPr>
          <p:cNvPr id="7" name="TextBox 6"/>
          <p:cNvSpPr txBox="1"/>
          <p:nvPr/>
        </p:nvSpPr>
        <p:spPr>
          <a:xfrm>
            <a:off x="1828800" y="7801332"/>
            <a:ext cx="10972800" cy="387798"/>
          </a:xfrm>
          <a:prstGeom prst="rect">
            <a:avLst/>
          </a:prstGeom>
          <a:noFill/>
        </p:spPr>
        <p:txBody>
          <a:bodyPr wrap="square" rtlCol="0">
            <a:spAutoFit/>
          </a:bodyPr>
          <a:lstStyle/>
          <a:p>
            <a:pPr algn="ctr"/>
            <a:r>
              <a:rPr lang="en-US" sz="1920" dirty="0">
                <a:solidFill>
                  <a:schemeClr val="bg1">
                    <a:lumMod val="50000"/>
                  </a:schemeClr>
                </a:solidFill>
                <a:latin typeface="Merriweather Light"/>
              </a:rPr>
              <a:t>Source: </a:t>
            </a:r>
            <a:r>
              <a:rPr lang="en-US" sz="1920" i="1" dirty="0" smtClean="0">
                <a:solidFill>
                  <a:schemeClr val="bg1">
                    <a:lumMod val="50000"/>
                  </a:schemeClr>
                </a:solidFill>
                <a:latin typeface="Merriweather Light"/>
              </a:rPr>
              <a:t>Information Dashboard </a:t>
            </a:r>
            <a:r>
              <a:rPr lang="en-US" sz="1920" dirty="0" smtClean="0">
                <a:solidFill>
                  <a:schemeClr val="bg1">
                    <a:lumMod val="50000"/>
                  </a:schemeClr>
                </a:solidFill>
                <a:latin typeface="Merriweather Light"/>
              </a:rPr>
              <a:t>Design by Stephen Few</a:t>
            </a:r>
            <a:endParaRPr lang="en-US" sz="1920" dirty="0">
              <a:solidFill>
                <a:schemeClr val="bg1">
                  <a:lumMod val="50000"/>
                </a:schemeClr>
              </a:solidFill>
              <a:latin typeface="Merriweather Light"/>
            </a:endParaRPr>
          </a:p>
        </p:txBody>
      </p:sp>
    </p:spTree>
    <p:extLst>
      <p:ext uri="{BB962C8B-B14F-4D97-AF65-F5344CB8AC3E}">
        <p14:creationId xmlns:p14="http://schemas.microsoft.com/office/powerpoint/2010/main" val="2069694805"/>
      </p:ext>
    </p:extLst>
  </p:cSld>
  <p:clrMapOvr>
    <a:masterClrMapping/>
  </p:clrMapOvr>
  <p:transition spd="slow">
    <p:wipe dir="d"/>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1"/>
          <p:cNvSpPr>
            <a:spLocks noGrp="1" noChangeArrowheads="1"/>
          </p:cNvSpPr>
          <p:nvPr>
            <p:ph type="title" idx="4294967295"/>
          </p:nvPr>
        </p:nvSpPr>
        <p:spPr>
          <a:xfrm>
            <a:off x="145143" y="2468336"/>
            <a:ext cx="8829675" cy="1802353"/>
          </a:xfrm>
        </p:spPr>
        <p:txBody>
          <a:bodyPr/>
          <a:lstStyle/>
          <a:p>
            <a:pPr eaLnBrk="1" hangingPunct="1">
              <a:defRPr/>
            </a:pPr>
            <a:r>
              <a:rPr lang="en-US" sz="5400" dirty="0"/>
              <a:t>Exploratory vs. </a:t>
            </a:r>
            <a:r>
              <a:rPr lang="en-US" sz="5400" dirty="0" smtClean="0"/>
              <a:t>Explanatory</a:t>
            </a:r>
            <a:br>
              <a:rPr lang="en-US" sz="5400" dirty="0" smtClean="0"/>
            </a:br>
            <a:r>
              <a:rPr lang="en-US" sz="5400" dirty="0" smtClean="0"/>
              <a:t>and Dashboard Design</a:t>
            </a:r>
            <a:r>
              <a:rPr lang="en-US" sz="5400" dirty="0"/>
              <a:t/>
            </a:r>
            <a:br>
              <a:rPr lang="en-US" sz="5400" dirty="0"/>
            </a:br>
            <a:endParaRPr lang="en-US" sz="3840" dirty="0"/>
          </a:p>
        </p:txBody>
      </p:sp>
    </p:spTree>
    <p:extLst>
      <p:ext uri="{BB962C8B-B14F-4D97-AF65-F5344CB8AC3E}">
        <p14:creationId xmlns:p14="http://schemas.microsoft.com/office/powerpoint/2010/main" val="1081664698"/>
      </p:ext>
    </p:extLst>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xmlns:p14="http://schemas.microsoft.com/office/powerpoint/2010/main" spd="slow">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468563" y="182563"/>
            <a:ext cx="9693275" cy="554037"/>
          </a:xfrm>
        </p:spPr>
        <p:txBody>
          <a:bodyPr/>
          <a:lstStyle/>
          <a:p>
            <a:pPr algn="ctr"/>
            <a:r>
              <a:rPr lang="en-US" dirty="0"/>
              <a:t>Sales Team Dashboard</a:t>
            </a:r>
          </a:p>
        </p:txBody>
      </p:sp>
      <p:pic>
        <p:nvPicPr>
          <p:cNvPr id="5" name="Picture 4"/>
          <p:cNvPicPr>
            <a:picLocks noChangeAspect="1"/>
          </p:cNvPicPr>
          <p:nvPr/>
        </p:nvPicPr>
        <p:blipFill>
          <a:blip r:embed="rId3"/>
          <a:stretch>
            <a:fillRect/>
          </a:stretch>
        </p:blipFill>
        <p:spPr>
          <a:xfrm>
            <a:off x="2651760" y="807545"/>
            <a:ext cx="9326880" cy="6906935"/>
          </a:xfrm>
          <a:prstGeom prst="rect">
            <a:avLst/>
          </a:prstGeom>
        </p:spPr>
      </p:pic>
      <p:sp>
        <p:nvSpPr>
          <p:cNvPr id="11" name="Rectangle 10"/>
          <p:cNvSpPr/>
          <p:nvPr/>
        </p:nvSpPr>
        <p:spPr>
          <a:xfrm>
            <a:off x="2651760" y="768096"/>
            <a:ext cx="4663440" cy="3566160"/>
          </a:xfrm>
          <a:prstGeom prst="rect">
            <a:avLst/>
          </a:prstGeom>
          <a:solidFill>
            <a:schemeClr val="bg1">
              <a:alpha val="18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120" dirty="0">
                <a:solidFill>
                  <a:srgbClr val="000000"/>
                </a:solidFill>
              </a:rPr>
              <a:t>Most emphasis</a:t>
            </a:r>
          </a:p>
        </p:txBody>
      </p:sp>
      <p:sp>
        <p:nvSpPr>
          <p:cNvPr id="12" name="Rectangle 11"/>
          <p:cNvSpPr/>
          <p:nvPr/>
        </p:nvSpPr>
        <p:spPr>
          <a:xfrm>
            <a:off x="7315200" y="768096"/>
            <a:ext cx="4663440" cy="3566160"/>
          </a:xfrm>
          <a:prstGeom prst="rect">
            <a:avLst/>
          </a:prstGeom>
          <a:solidFill>
            <a:schemeClr val="bg1">
              <a:alpha val="18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120" dirty="0">
                <a:solidFill>
                  <a:srgbClr val="000000"/>
                </a:solidFill>
              </a:rPr>
              <a:t>Neutral</a:t>
            </a:r>
          </a:p>
        </p:txBody>
      </p:sp>
      <p:sp>
        <p:nvSpPr>
          <p:cNvPr id="13" name="Rectangle 12"/>
          <p:cNvSpPr/>
          <p:nvPr/>
        </p:nvSpPr>
        <p:spPr>
          <a:xfrm>
            <a:off x="2651760" y="4334256"/>
            <a:ext cx="4663440" cy="3380224"/>
          </a:xfrm>
          <a:prstGeom prst="rect">
            <a:avLst/>
          </a:prstGeom>
          <a:solidFill>
            <a:schemeClr val="bg1">
              <a:alpha val="18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120" dirty="0">
                <a:solidFill>
                  <a:srgbClr val="000000"/>
                </a:solidFill>
              </a:rPr>
              <a:t>Neutral</a:t>
            </a:r>
          </a:p>
        </p:txBody>
      </p:sp>
      <p:sp>
        <p:nvSpPr>
          <p:cNvPr id="14" name="Rectangle 13"/>
          <p:cNvSpPr/>
          <p:nvPr/>
        </p:nvSpPr>
        <p:spPr>
          <a:xfrm>
            <a:off x="7315200" y="4334256"/>
            <a:ext cx="4663440" cy="3380224"/>
          </a:xfrm>
          <a:prstGeom prst="rect">
            <a:avLst/>
          </a:prstGeom>
          <a:solidFill>
            <a:schemeClr val="bg1">
              <a:alpha val="18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120" dirty="0">
                <a:solidFill>
                  <a:srgbClr val="000000"/>
                </a:solidFill>
              </a:rPr>
              <a:t>Least emphasis</a:t>
            </a:r>
          </a:p>
        </p:txBody>
      </p:sp>
      <p:sp>
        <p:nvSpPr>
          <p:cNvPr id="10" name="TextBox 9"/>
          <p:cNvSpPr txBox="1"/>
          <p:nvPr/>
        </p:nvSpPr>
        <p:spPr>
          <a:xfrm>
            <a:off x="1828800" y="7801332"/>
            <a:ext cx="10972800" cy="387798"/>
          </a:xfrm>
          <a:prstGeom prst="rect">
            <a:avLst/>
          </a:prstGeom>
          <a:noFill/>
        </p:spPr>
        <p:txBody>
          <a:bodyPr wrap="square" rtlCol="0">
            <a:spAutoFit/>
          </a:bodyPr>
          <a:lstStyle/>
          <a:p>
            <a:pPr algn="ctr"/>
            <a:r>
              <a:rPr lang="en-US" sz="1920" dirty="0">
                <a:solidFill>
                  <a:schemeClr val="bg1">
                    <a:lumMod val="50000"/>
                  </a:schemeClr>
                </a:solidFill>
                <a:latin typeface="Merriweather Light"/>
              </a:rPr>
              <a:t>Source: </a:t>
            </a:r>
            <a:r>
              <a:rPr lang="en-US" sz="1920" i="1" dirty="0" smtClean="0">
                <a:solidFill>
                  <a:schemeClr val="bg1">
                    <a:lumMod val="50000"/>
                  </a:schemeClr>
                </a:solidFill>
                <a:latin typeface="Merriweather Light"/>
              </a:rPr>
              <a:t>Information Dashboard </a:t>
            </a:r>
            <a:r>
              <a:rPr lang="en-US" sz="1920" dirty="0" smtClean="0">
                <a:solidFill>
                  <a:schemeClr val="bg1">
                    <a:lumMod val="50000"/>
                  </a:schemeClr>
                </a:solidFill>
                <a:latin typeface="Merriweather Light"/>
              </a:rPr>
              <a:t>Design by Stephen Few</a:t>
            </a:r>
            <a:endParaRPr lang="en-US" sz="1920" dirty="0">
              <a:solidFill>
                <a:schemeClr val="bg1">
                  <a:lumMod val="50000"/>
                </a:schemeClr>
              </a:solidFill>
              <a:latin typeface="Merriweather Light"/>
            </a:endParaRPr>
          </a:p>
        </p:txBody>
      </p:sp>
    </p:spTree>
    <p:extLst>
      <p:ext uri="{BB962C8B-B14F-4D97-AF65-F5344CB8AC3E}">
        <p14:creationId xmlns:p14="http://schemas.microsoft.com/office/powerpoint/2010/main" val="3779680057"/>
      </p:ext>
    </p:extLst>
  </p:cSld>
  <p:clrMapOvr>
    <a:masterClrMapping/>
  </p:clrMapOvr>
  <p:transition spd="slow">
    <p:wipe dir="d"/>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ChangeArrowheads="1"/>
          </p:cNvSpPr>
          <p:nvPr>
            <p:ph type="title" idx="4294967295"/>
          </p:nvPr>
        </p:nvSpPr>
        <p:spPr>
          <a:xfrm>
            <a:off x="692944" y="204915"/>
            <a:ext cx="13244512" cy="554037"/>
          </a:xfrm>
        </p:spPr>
        <p:txBody>
          <a:bodyPr/>
          <a:lstStyle/>
          <a:p>
            <a:pPr algn="ctr">
              <a:defRPr/>
            </a:pPr>
            <a:r>
              <a:rPr lang="en-US" dirty="0"/>
              <a:t>CIO Dashboard</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8602" y="874091"/>
            <a:ext cx="9653195" cy="6757237"/>
          </a:xfrm>
          <a:prstGeom prst="rect">
            <a:avLst/>
          </a:prstGeom>
          <a:ln>
            <a:solidFill>
              <a:schemeClr val="tx2"/>
            </a:solidFill>
          </a:ln>
        </p:spPr>
      </p:pic>
      <p:sp>
        <p:nvSpPr>
          <p:cNvPr id="5" name="TextBox 4"/>
          <p:cNvSpPr txBox="1"/>
          <p:nvPr/>
        </p:nvSpPr>
        <p:spPr>
          <a:xfrm>
            <a:off x="1828800" y="7801332"/>
            <a:ext cx="10972800" cy="387798"/>
          </a:xfrm>
          <a:prstGeom prst="rect">
            <a:avLst/>
          </a:prstGeom>
          <a:noFill/>
        </p:spPr>
        <p:txBody>
          <a:bodyPr wrap="square" rtlCol="0">
            <a:spAutoFit/>
          </a:bodyPr>
          <a:lstStyle/>
          <a:p>
            <a:pPr algn="ctr"/>
            <a:r>
              <a:rPr lang="en-US" sz="1920" dirty="0">
                <a:solidFill>
                  <a:schemeClr val="bg1">
                    <a:lumMod val="50000"/>
                  </a:schemeClr>
                </a:solidFill>
                <a:latin typeface="Merriweather Light"/>
              </a:rPr>
              <a:t>Source: </a:t>
            </a:r>
            <a:r>
              <a:rPr lang="en-US" sz="1920" i="1" dirty="0" smtClean="0">
                <a:solidFill>
                  <a:schemeClr val="bg1">
                    <a:lumMod val="50000"/>
                  </a:schemeClr>
                </a:solidFill>
                <a:latin typeface="Merriweather Light"/>
              </a:rPr>
              <a:t>Information Dashboard </a:t>
            </a:r>
            <a:r>
              <a:rPr lang="en-US" sz="1920" dirty="0" smtClean="0">
                <a:solidFill>
                  <a:schemeClr val="bg1">
                    <a:lumMod val="50000"/>
                  </a:schemeClr>
                </a:solidFill>
                <a:latin typeface="Merriweather Light"/>
              </a:rPr>
              <a:t>Design by Stephen Few</a:t>
            </a:r>
            <a:endParaRPr lang="en-US" sz="1920" dirty="0">
              <a:solidFill>
                <a:schemeClr val="bg1">
                  <a:lumMod val="50000"/>
                </a:schemeClr>
              </a:solidFill>
              <a:latin typeface="Merriweather Light"/>
            </a:endParaRPr>
          </a:p>
        </p:txBody>
      </p:sp>
    </p:spTree>
    <p:extLst>
      <p:ext uri="{BB962C8B-B14F-4D97-AF65-F5344CB8AC3E}">
        <p14:creationId xmlns:p14="http://schemas.microsoft.com/office/powerpoint/2010/main" val="3003108513"/>
      </p:ext>
    </p:extLst>
  </p:cSld>
  <p:clrMapOvr>
    <a:masterClrMapping/>
  </p:clrMapOvr>
  <p:transition spd="slow">
    <p:wipe dir="d"/>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ChangeArrowheads="1"/>
          </p:cNvSpPr>
          <p:nvPr>
            <p:ph type="title" idx="4294967295"/>
          </p:nvPr>
        </p:nvSpPr>
        <p:spPr>
          <a:xfrm>
            <a:off x="692944" y="204915"/>
            <a:ext cx="13244512" cy="554037"/>
          </a:xfrm>
        </p:spPr>
        <p:txBody>
          <a:bodyPr/>
          <a:lstStyle/>
          <a:p>
            <a:pPr algn="ctr">
              <a:defRPr/>
            </a:pPr>
            <a:r>
              <a:rPr lang="en-US" dirty="0"/>
              <a:t>CIO Dashboard</a:t>
            </a:r>
          </a:p>
        </p:txBody>
      </p:sp>
      <p:sp>
        <p:nvSpPr>
          <p:cNvPr id="9" name="TextBox 8"/>
          <p:cNvSpPr txBox="1"/>
          <p:nvPr/>
        </p:nvSpPr>
        <p:spPr>
          <a:xfrm>
            <a:off x="1828800" y="7801332"/>
            <a:ext cx="10972800" cy="387798"/>
          </a:xfrm>
          <a:prstGeom prst="rect">
            <a:avLst/>
          </a:prstGeom>
          <a:noFill/>
        </p:spPr>
        <p:txBody>
          <a:bodyPr wrap="square" rtlCol="0">
            <a:spAutoFit/>
          </a:bodyPr>
          <a:lstStyle/>
          <a:p>
            <a:pPr algn="ctr"/>
            <a:r>
              <a:rPr lang="en-US" sz="1920" dirty="0">
                <a:solidFill>
                  <a:schemeClr val="bg1">
                    <a:lumMod val="50000"/>
                  </a:schemeClr>
                </a:solidFill>
                <a:latin typeface="Merriweather Light"/>
              </a:rPr>
              <a:t>Source: </a:t>
            </a:r>
            <a:r>
              <a:rPr lang="en-US" sz="1920" i="1" dirty="0" smtClean="0">
                <a:solidFill>
                  <a:schemeClr val="bg1">
                    <a:lumMod val="50000"/>
                  </a:schemeClr>
                </a:solidFill>
                <a:latin typeface="Merriweather Light"/>
              </a:rPr>
              <a:t>Information Dashboard </a:t>
            </a:r>
            <a:r>
              <a:rPr lang="en-US" sz="1920" dirty="0" smtClean="0">
                <a:solidFill>
                  <a:schemeClr val="bg1">
                    <a:lumMod val="50000"/>
                  </a:schemeClr>
                </a:solidFill>
                <a:latin typeface="Merriweather Light"/>
              </a:rPr>
              <a:t>Design by Stephen Few</a:t>
            </a:r>
            <a:endParaRPr lang="en-US" sz="1920" dirty="0">
              <a:solidFill>
                <a:schemeClr val="bg1">
                  <a:lumMod val="50000"/>
                </a:schemeClr>
              </a:solidFill>
              <a:latin typeface="Merriweather Light"/>
            </a:endParaRP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8602" y="874091"/>
            <a:ext cx="9653195" cy="6757237"/>
          </a:xfrm>
          <a:prstGeom prst="rect">
            <a:avLst/>
          </a:prstGeom>
          <a:ln>
            <a:solidFill>
              <a:schemeClr val="tx2"/>
            </a:solidFill>
          </a:ln>
        </p:spPr>
      </p:pic>
      <p:grpSp>
        <p:nvGrpSpPr>
          <p:cNvPr id="2" name="Group 1"/>
          <p:cNvGrpSpPr/>
          <p:nvPr/>
        </p:nvGrpSpPr>
        <p:grpSpPr>
          <a:xfrm>
            <a:off x="2488601" y="857741"/>
            <a:ext cx="9653195" cy="6789937"/>
            <a:chOff x="2488601" y="857741"/>
            <a:chExt cx="9653195" cy="6789937"/>
          </a:xfrm>
        </p:grpSpPr>
        <p:sp>
          <p:nvSpPr>
            <p:cNvPr id="11" name="Rectangle 10"/>
            <p:cNvSpPr/>
            <p:nvPr/>
          </p:nvSpPr>
          <p:spPr>
            <a:xfrm>
              <a:off x="2488602" y="857741"/>
              <a:ext cx="4844524" cy="3566160"/>
            </a:xfrm>
            <a:prstGeom prst="rect">
              <a:avLst/>
            </a:prstGeom>
            <a:solidFill>
              <a:schemeClr val="bg1">
                <a:alpha val="18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120" dirty="0">
                  <a:solidFill>
                    <a:srgbClr val="000000"/>
                  </a:solidFill>
                </a:rPr>
                <a:t>Most emphasis</a:t>
              </a:r>
            </a:p>
          </p:txBody>
        </p:sp>
        <p:sp>
          <p:nvSpPr>
            <p:cNvPr id="12" name="Rectangle 11"/>
            <p:cNvSpPr/>
            <p:nvPr/>
          </p:nvSpPr>
          <p:spPr>
            <a:xfrm>
              <a:off x="7333128" y="857741"/>
              <a:ext cx="4808668" cy="3566160"/>
            </a:xfrm>
            <a:prstGeom prst="rect">
              <a:avLst/>
            </a:prstGeom>
            <a:solidFill>
              <a:schemeClr val="bg1">
                <a:alpha val="18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120" dirty="0">
                  <a:solidFill>
                    <a:srgbClr val="000000"/>
                  </a:solidFill>
                </a:rPr>
                <a:t>Neutral</a:t>
              </a:r>
            </a:p>
          </p:txBody>
        </p:sp>
        <p:sp>
          <p:nvSpPr>
            <p:cNvPr id="13" name="Rectangle 12"/>
            <p:cNvSpPr/>
            <p:nvPr/>
          </p:nvSpPr>
          <p:spPr>
            <a:xfrm>
              <a:off x="2488601" y="4423901"/>
              <a:ext cx="4844525" cy="3223777"/>
            </a:xfrm>
            <a:prstGeom prst="rect">
              <a:avLst/>
            </a:prstGeom>
            <a:solidFill>
              <a:schemeClr val="bg1">
                <a:alpha val="18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120" dirty="0">
                  <a:solidFill>
                    <a:srgbClr val="000000"/>
                  </a:solidFill>
                </a:rPr>
                <a:t>Neutral</a:t>
              </a:r>
            </a:p>
          </p:txBody>
        </p:sp>
        <p:sp>
          <p:nvSpPr>
            <p:cNvPr id="14" name="Rectangle 13"/>
            <p:cNvSpPr/>
            <p:nvPr/>
          </p:nvSpPr>
          <p:spPr>
            <a:xfrm>
              <a:off x="7333128" y="4423901"/>
              <a:ext cx="4808667" cy="3223777"/>
            </a:xfrm>
            <a:prstGeom prst="rect">
              <a:avLst/>
            </a:prstGeom>
            <a:solidFill>
              <a:schemeClr val="bg1">
                <a:alpha val="18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120" dirty="0">
                  <a:solidFill>
                    <a:srgbClr val="000000"/>
                  </a:solidFill>
                </a:rPr>
                <a:t>Least emphasis</a:t>
              </a:r>
            </a:p>
          </p:txBody>
        </p:sp>
      </p:grpSp>
    </p:spTree>
    <p:extLst>
      <p:ext uri="{BB962C8B-B14F-4D97-AF65-F5344CB8AC3E}">
        <p14:creationId xmlns:p14="http://schemas.microsoft.com/office/powerpoint/2010/main" val="1243214576"/>
      </p:ext>
    </p:extLst>
  </p:cSld>
  <p:clrMapOvr>
    <a:masterClrMapping/>
  </p:clrMapOvr>
  <p:transition spd="slow">
    <p:wipe dir="d"/>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5F6062"/>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2908311" y="0"/>
            <a:ext cx="8897510" cy="7865400"/>
          </a:xfrm>
          <a:prstGeom prst="rect">
            <a:avLst/>
          </a:prstGeom>
        </p:spPr>
      </p:pic>
      <p:sp>
        <p:nvSpPr>
          <p:cNvPr id="4" name="TextBox 3"/>
          <p:cNvSpPr txBox="1"/>
          <p:nvPr/>
        </p:nvSpPr>
        <p:spPr>
          <a:xfrm>
            <a:off x="1828800" y="7801332"/>
            <a:ext cx="10972800" cy="387798"/>
          </a:xfrm>
          <a:prstGeom prst="rect">
            <a:avLst/>
          </a:prstGeom>
          <a:noFill/>
        </p:spPr>
        <p:txBody>
          <a:bodyPr wrap="square" rtlCol="0">
            <a:spAutoFit/>
          </a:bodyPr>
          <a:lstStyle/>
          <a:p>
            <a:pPr marL="0" marR="0" lvl="0" indent="0" algn="ctr" defTabSz="1304925" rtl="0" eaLnBrk="1" fontAlgn="base" latinLnBrk="0" hangingPunct="1">
              <a:lnSpc>
                <a:spcPct val="100000"/>
              </a:lnSpc>
              <a:spcBef>
                <a:spcPct val="0"/>
              </a:spcBef>
              <a:spcAft>
                <a:spcPct val="0"/>
              </a:spcAft>
              <a:buClrTx/>
              <a:buSzTx/>
              <a:buFontTx/>
              <a:buNone/>
              <a:tabLst/>
              <a:defRPr/>
            </a:pPr>
            <a:r>
              <a:rPr kumimoji="0" lang="en-US" sz="1920" b="0" i="0" u="none" strike="noStrike" kern="1200" cap="none" spc="0" normalizeH="0" baseline="0" noProof="0" dirty="0">
                <a:ln>
                  <a:noFill/>
                </a:ln>
                <a:solidFill>
                  <a:prstClr val="white">
                    <a:lumMod val="85000"/>
                  </a:prstClr>
                </a:solidFill>
                <a:effectLst/>
                <a:uLnTx/>
                <a:uFillTx/>
                <a:latin typeface="Merriweather Light"/>
                <a:ea typeface="ＭＳ Ｐゴシック" charset="0"/>
              </a:rPr>
              <a:t>Source: </a:t>
            </a:r>
            <a:r>
              <a:rPr kumimoji="0" lang="en-US" sz="1920" b="0" i="1" u="none" strike="noStrike" kern="1200" cap="none" spc="0" normalizeH="0" baseline="0" noProof="0" dirty="0">
                <a:ln>
                  <a:noFill/>
                </a:ln>
                <a:solidFill>
                  <a:prstClr val="white">
                    <a:lumMod val="85000"/>
                  </a:prstClr>
                </a:solidFill>
                <a:effectLst/>
                <a:uLnTx/>
                <a:uFillTx/>
                <a:latin typeface="Merriweather Light"/>
                <a:ea typeface="ＭＳ Ｐゴシック" charset="0"/>
              </a:rPr>
              <a:t>The Big Book of Dashboards </a:t>
            </a:r>
            <a:r>
              <a:rPr kumimoji="0" lang="en-US" sz="1920" b="0" i="0" u="none" strike="noStrike" kern="1200" cap="none" spc="0" normalizeH="0" baseline="0" noProof="0" dirty="0">
                <a:ln>
                  <a:noFill/>
                </a:ln>
                <a:solidFill>
                  <a:prstClr val="white">
                    <a:lumMod val="85000"/>
                  </a:prstClr>
                </a:solidFill>
                <a:effectLst/>
                <a:uLnTx/>
                <a:uFillTx/>
                <a:latin typeface="Merriweather Light"/>
                <a:ea typeface="ＭＳ Ｐゴシック" charset="0"/>
              </a:rPr>
              <a:t>(BigBookofDashboards.com)</a:t>
            </a:r>
          </a:p>
        </p:txBody>
      </p:sp>
    </p:spTree>
    <p:extLst>
      <p:ext uri="{BB962C8B-B14F-4D97-AF65-F5344CB8AC3E}">
        <p14:creationId xmlns:p14="http://schemas.microsoft.com/office/powerpoint/2010/main" val="411575963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5F6062"/>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2908311" y="0"/>
            <a:ext cx="8897510" cy="7865400"/>
          </a:xfrm>
          <a:prstGeom prst="rect">
            <a:avLst/>
          </a:prstGeom>
        </p:spPr>
      </p:pic>
      <p:sp>
        <p:nvSpPr>
          <p:cNvPr id="4" name="TextBox 3"/>
          <p:cNvSpPr txBox="1"/>
          <p:nvPr/>
        </p:nvSpPr>
        <p:spPr>
          <a:xfrm>
            <a:off x="1828800" y="7801332"/>
            <a:ext cx="10972800" cy="387798"/>
          </a:xfrm>
          <a:prstGeom prst="rect">
            <a:avLst/>
          </a:prstGeom>
          <a:noFill/>
        </p:spPr>
        <p:txBody>
          <a:bodyPr wrap="square" rtlCol="0">
            <a:spAutoFit/>
          </a:bodyPr>
          <a:lstStyle/>
          <a:p>
            <a:pPr marL="0" marR="0" lvl="0" indent="0" algn="ctr" defTabSz="1304925" rtl="0" eaLnBrk="1" fontAlgn="base" latinLnBrk="0" hangingPunct="1">
              <a:lnSpc>
                <a:spcPct val="100000"/>
              </a:lnSpc>
              <a:spcBef>
                <a:spcPct val="0"/>
              </a:spcBef>
              <a:spcAft>
                <a:spcPct val="0"/>
              </a:spcAft>
              <a:buClrTx/>
              <a:buSzTx/>
              <a:buFontTx/>
              <a:buNone/>
              <a:tabLst/>
              <a:defRPr/>
            </a:pPr>
            <a:r>
              <a:rPr kumimoji="0" lang="en-US" sz="1920" b="0" i="0" u="none" strike="noStrike" kern="1200" cap="none" spc="0" normalizeH="0" baseline="0" noProof="0" dirty="0">
                <a:ln>
                  <a:noFill/>
                </a:ln>
                <a:solidFill>
                  <a:prstClr val="white">
                    <a:lumMod val="85000"/>
                  </a:prstClr>
                </a:solidFill>
                <a:effectLst/>
                <a:uLnTx/>
                <a:uFillTx/>
                <a:latin typeface="Merriweather Light"/>
                <a:ea typeface="ＭＳ Ｐゴシック" charset="0"/>
              </a:rPr>
              <a:t>Source: </a:t>
            </a:r>
            <a:r>
              <a:rPr kumimoji="0" lang="en-US" sz="1920" b="0" i="1" u="none" strike="noStrike" kern="1200" cap="none" spc="0" normalizeH="0" baseline="0" noProof="0" dirty="0">
                <a:ln>
                  <a:noFill/>
                </a:ln>
                <a:solidFill>
                  <a:prstClr val="white">
                    <a:lumMod val="85000"/>
                  </a:prstClr>
                </a:solidFill>
                <a:effectLst/>
                <a:uLnTx/>
                <a:uFillTx/>
                <a:latin typeface="Merriweather Light"/>
                <a:ea typeface="ＭＳ Ｐゴシック" charset="0"/>
              </a:rPr>
              <a:t>The Big Book of Dashboards </a:t>
            </a:r>
            <a:r>
              <a:rPr kumimoji="0" lang="en-US" sz="1920" b="0" i="0" u="none" strike="noStrike" kern="1200" cap="none" spc="0" normalizeH="0" baseline="0" noProof="0" dirty="0">
                <a:ln>
                  <a:noFill/>
                </a:ln>
                <a:solidFill>
                  <a:prstClr val="white">
                    <a:lumMod val="85000"/>
                  </a:prstClr>
                </a:solidFill>
                <a:effectLst/>
                <a:uLnTx/>
                <a:uFillTx/>
                <a:latin typeface="Merriweather Light"/>
                <a:ea typeface="ＭＳ Ｐゴシック" charset="0"/>
              </a:rPr>
              <a:t>(BigBookofDashboards.com)</a:t>
            </a:r>
          </a:p>
        </p:txBody>
      </p:sp>
      <p:grpSp>
        <p:nvGrpSpPr>
          <p:cNvPr id="6" name="Group 5"/>
          <p:cNvGrpSpPr/>
          <p:nvPr/>
        </p:nvGrpSpPr>
        <p:grpSpPr>
          <a:xfrm>
            <a:off x="2707541" y="714851"/>
            <a:ext cx="9653195" cy="6935199"/>
            <a:chOff x="2488601" y="857741"/>
            <a:chExt cx="9653195" cy="6789937"/>
          </a:xfrm>
        </p:grpSpPr>
        <p:sp>
          <p:nvSpPr>
            <p:cNvPr id="7" name="Rectangle 6"/>
            <p:cNvSpPr/>
            <p:nvPr/>
          </p:nvSpPr>
          <p:spPr>
            <a:xfrm>
              <a:off x="2488602" y="857741"/>
              <a:ext cx="4844524" cy="3566160"/>
            </a:xfrm>
            <a:prstGeom prst="rect">
              <a:avLst/>
            </a:prstGeom>
            <a:solidFill>
              <a:schemeClr val="bg1">
                <a:alpha val="18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120" dirty="0">
                  <a:solidFill>
                    <a:srgbClr val="000000"/>
                  </a:solidFill>
                </a:rPr>
                <a:t>Most emphasis</a:t>
              </a:r>
            </a:p>
          </p:txBody>
        </p:sp>
        <p:sp>
          <p:nvSpPr>
            <p:cNvPr id="8" name="Rectangle 7"/>
            <p:cNvSpPr/>
            <p:nvPr/>
          </p:nvSpPr>
          <p:spPr>
            <a:xfrm>
              <a:off x="7333128" y="857741"/>
              <a:ext cx="4808668" cy="3566160"/>
            </a:xfrm>
            <a:prstGeom prst="rect">
              <a:avLst/>
            </a:prstGeom>
            <a:solidFill>
              <a:schemeClr val="bg1">
                <a:alpha val="18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120" dirty="0">
                  <a:solidFill>
                    <a:srgbClr val="000000"/>
                  </a:solidFill>
                </a:rPr>
                <a:t>Neutral</a:t>
              </a:r>
            </a:p>
          </p:txBody>
        </p:sp>
        <p:sp>
          <p:nvSpPr>
            <p:cNvPr id="9" name="Rectangle 8"/>
            <p:cNvSpPr/>
            <p:nvPr/>
          </p:nvSpPr>
          <p:spPr>
            <a:xfrm>
              <a:off x="2488601" y="4423901"/>
              <a:ext cx="4844525" cy="3223777"/>
            </a:xfrm>
            <a:prstGeom prst="rect">
              <a:avLst/>
            </a:prstGeom>
            <a:solidFill>
              <a:schemeClr val="bg1">
                <a:alpha val="18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120" dirty="0">
                  <a:solidFill>
                    <a:srgbClr val="000000"/>
                  </a:solidFill>
                </a:rPr>
                <a:t>Neutral</a:t>
              </a:r>
            </a:p>
          </p:txBody>
        </p:sp>
        <p:sp>
          <p:nvSpPr>
            <p:cNvPr id="10" name="Rectangle 9"/>
            <p:cNvSpPr/>
            <p:nvPr/>
          </p:nvSpPr>
          <p:spPr>
            <a:xfrm>
              <a:off x="7333128" y="4423901"/>
              <a:ext cx="4808667" cy="3223777"/>
            </a:xfrm>
            <a:prstGeom prst="rect">
              <a:avLst/>
            </a:prstGeom>
            <a:solidFill>
              <a:schemeClr val="bg1">
                <a:alpha val="18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120" dirty="0">
                  <a:solidFill>
                    <a:srgbClr val="000000"/>
                  </a:solidFill>
                </a:rPr>
                <a:t>Least emphasis</a:t>
              </a:r>
            </a:p>
          </p:txBody>
        </p:sp>
      </p:grpSp>
    </p:spTree>
    <p:extLst>
      <p:ext uri="{BB962C8B-B14F-4D97-AF65-F5344CB8AC3E}">
        <p14:creationId xmlns:p14="http://schemas.microsoft.com/office/powerpoint/2010/main" val="17672069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481070" y="257293"/>
            <a:ext cx="11751843" cy="7766632"/>
          </a:xfrm>
          <a:prstGeom prst="rect">
            <a:avLst/>
          </a:prstGeom>
        </p:spPr>
      </p:pic>
    </p:spTree>
    <p:extLst>
      <p:ext uri="{BB962C8B-B14F-4D97-AF65-F5344CB8AC3E}">
        <p14:creationId xmlns:p14="http://schemas.microsoft.com/office/powerpoint/2010/main" val="220553490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481070" y="257293"/>
            <a:ext cx="11751843" cy="7766632"/>
          </a:xfrm>
          <a:prstGeom prst="rect">
            <a:avLst/>
          </a:prstGeom>
        </p:spPr>
      </p:pic>
      <p:grpSp>
        <p:nvGrpSpPr>
          <p:cNvPr id="4" name="Group 3"/>
          <p:cNvGrpSpPr/>
          <p:nvPr/>
        </p:nvGrpSpPr>
        <p:grpSpPr>
          <a:xfrm>
            <a:off x="1313645" y="1107583"/>
            <a:ext cx="11716793" cy="6916342"/>
            <a:chOff x="2488601" y="857741"/>
            <a:chExt cx="9653195" cy="6276076"/>
          </a:xfrm>
        </p:grpSpPr>
        <p:sp>
          <p:nvSpPr>
            <p:cNvPr id="5" name="Rectangle 4"/>
            <p:cNvSpPr/>
            <p:nvPr/>
          </p:nvSpPr>
          <p:spPr>
            <a:xfrm>
              <a:off x="2488602" y="857741"/>
              <a:ext cx="4844524" cy="3566160"/>
            </a:xfrm>
            <a:prstGeom prst="rect">
              <a:avLst/>
            </a:prstGeom>
            <a:solidFill>
              <a:schemeClr val="bg1">
                <a:alpha val="18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120" dirty="0">
                  <a:solidFill>
                    <a:srgbClr val="000000"/>
                  </a:solidFill>
                </a:rPr>
                <a:t>Most emphasis</a:t>
              </a:r>
            </a:p>
          </p:txBody>
        </p:sp>
        <p:sp>
          <p:nvSpPr>
            <p:cNvPr id="6" name="Rectangle 5"/>
            <p:cNvSpPr/>
            <p:nvPr/>
          </p:nvSpPr>
          <p:spPr>
            <a:xfrm>
              <a:off x="7333128" y="857741"/>
              <a:ext cx="4808668" cy="3566160"/>
            </a:xfrm>
            <a:prstGeom prst="rect">
              <a:avLst/>
            </a:prstGeom>
            <a:solidFill>
              <a:schemeClr val="bg1">
                <a:alpha val="18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120" dirty="0">
                  <a:solidFill>
                    <a:srgbClr val="000000"/>
                  </a:solidFill>
                </a:rPr>
                <a:t>Neutral</a:t>
              </a:r>
            </a:p>
          </p:txBody>
        </p:sp>
        <p:sp>
          <p:nvSpPr>
            <p:cNvPr id="7" name="Rectangle 6"/>
            <p:cNvSpPr/>
            <p:nvPr/>
          </p:nvSpPr>
          <p:spPr>
            <a:xfrm>
              <a:off x="2488601" y="4423901"/>
              <a:ext cx="4844525" cy="2709916"/>
            </a:xfrm>
            <a:prstGeom prst="rect">
              <a:avLst/>
            </a:prstGeom>
            <a:solidFill>
              <a:schemeClr val="bg1">
                <a:alpha val="18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120" dirty="0">
                  <a:solidFill>
                    <a:srgbClr val="000000"/>
                  </a:solidFill>
                </a:rPr>
                <a:t>Neutral</a:t>
              </a:r>
            </a:p>
          </p:txBody>
        </p:sp>
        <p:sp>
          <p:nvSpPr>
            <p:cNvPr id="8" name="Rectangle 7"/>
            <p:cNvSpPr/>
            <p:nvPr/>
          </p:nvSpPr>
          <p:spPr>
            <a:xfrm>
              <a:off x="7333128" y="4423901"/>
              <a:ext cx="4808667" cy="2709916"/>
            </a:xfrm>
            <a:prstGeom prst="rect">
              <a:avLst/>
            </a:prstGeom>
            <a:solidFill>
              <a:schemeClr val="bg1">
                <a:alpha val="18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120" dirty="0">
                  <a:solidFill>
                    <a:srgbClr val="000000"/>
                  </a:solidFill>
                </a:rPr>
                <a:t>Least emphasis</a:t>
              </a:r>
            </a:p>
          </p:txBody>
        </p:sp>
      </p:grpSp>
    </p:spTree>
    <p:extLst>
      <p:ext uri="{BB962C8B-B14F-4D97-AF65-F5344CB8AC3E}">
        <p14:creationId xmlns:p14="http://schemas.microsoft.com/office/powerpoint/2010/main" val="380813323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705985" y="1891756"/>
            <a:ext cx="13245156" cy="664797"/>
          </a:xfrm>
        </p:spPr>
        <p:txBody>
          <a:bodyPr/>
          <a:lstStyle/>
          <a:p>
            <a:r>
              <a:rPr lang="en-US" sz="5400" dirty="0" smtClean="0"/>
              <a:t>Tableau Eye Tracking Research</a:t>
            </a:r>
            <a:endParaRPr lang="en-US" sz="5400" dirty="0"/>
          </a:p>
        </p:txBody>
      </p:sp>
    </p:spTree>
    <p:extLst>
      <p:ext uri="{BB962C8B-B14F-4D97-AF65-F5344CB8AC3E}">
        <p14:creationId xmlns:p14="http://schemas.microsoft.com/office/powerpoint/2010/main" val="242556815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5F6062"/>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2908311" y="0"/>
            <a:ext cx="8897510" cy="7865400"/>
          </a:xfrm>
          <a:prstGeom prst="rect">
            <a:avLst/>
          </a:prstGeom>
        </p:spPr>
      </p:pic>
      <p:sp>
        <p:nvSpPr>
          <p:cNvPr id="4" name="TextBox 3"/>
          <p:cNvSpPr txBox="1"/>
          <p:nvPr/>
        </p:nvSpPr>
        <p:spPr>
          <a:xfrm>
            <a:off x="1828800" y="7801332"/>
            <a:ext cx="10972800" cy="387798"/>
          </a:xfrm>
          <a:prstGeom prst="rect">
            <a:avLst/>
          </a:prstGeom>
          <a:noFill/>
        </p:spPr>
        <p:txBody>
          <a:bodyPr wrap="square" rtlCol="0">
            <a:spAutoFit/>
          </a:bodyPr>
          <a:lstStyle/>
          <a:p>
            <a:pPr algn="ctr"/>
            <a:r>
              <a:rPr lang="en-US" sz="1920" dirty="0">
                <a:solidFill>
                  <a:schemeClr val="bg1">
                    <a:lumMod val="85000"/>
                  </a:schemeClr>
                </a:solidFill>
                <a:latin typeface="Merriweather Light"/>
              </a:rPr>
              <a:t>Source: </a:t>
            </a:r>
            <a:r>
              <a:rPr lang="en-US" sz="1920" i="1" dirty="0">
                <a:solidFill>
                  <a:schemeClr val="bg1">
                    <a:lumMod val="85000"/>
                  </a:schemeClr>
                </a:solidFill>
                <a:latin typeface="Merriweather Light"/>
              </a:rPr>
              <a:t>The Big Book of Dashboards </a:t>
            </a:r>
            <a:r>
              <a:rPr lang="en-US" sz="1920" dirty="0">
                <a:solidFill>
                  <a:schemeClr val="bg1">
                    <a:lumMod val="85000"/>
                  </a:schemeClr>
                </a:solidFill>
                <a:latin typeface="Merriweather Light"/>
              </a:rPr>
              <a:t>(BigBookofDashboards.com)</a:t>
            </a:r>
          </a:p>
        </p:txBody>
      </p:sp>
    </p:spTree>
    <p:extLst>
      <p:ext uri="{BB962C8B-B14F-4D97-AF65-F5344CB8AC3E}">
        <p14:creationId xmlns:p14="http://schemas.microsoft.com/office/powerpoint/2010/main" val="225510708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2" name="TC16_Studies__Dashboard_Visual_Distraction__Website_Analytics.png__Full_recordings__All_Participants">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659382" y="0"/>
            <a:ext cx="9309736" cy="8229600"/>
          </a:xfrm>
          <a:prstGeom prst="rect">
            <a:avLst/>
          </a:prstGeom>
        </p:spPr>
      </p:pic>
    </p:spTree>
    <p:extLst>
      <p:ext uri="{BB962C8B-B14F-4D97-AF65-F5344CB8AC3E}">
        <p14:creationId xmlns:p14="http://schemas.microsoft.com/office/powerpoint/2010/main" val="282320401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Rectangle 1"/>
          <p:cNvSpPr>
            <a:spLocks noGrp="1" noChangeArrowheads="1"/>
          </p:cNvSpPr>
          <p:nvPr>
            <p:ph type="title"/>
          </p:nvPr>
        </p:nvSpPr>
        <p:spPr/>
        <p:txBody>
          <a:bodyPr/>
          <a:lstStyle/>
          <a:p>
            <a:pPr eaLnBrk="1" hangingPunct="1">
              <a:defRPr/>
            </a:pPr>
            <a:r>
              <a:rPr lang="en-US" dirty="0"/>
              <a:t>Process of Discovery</a:t>
            </a:r>
          </a:p>
        </p:txBody>
      </p:sp>
      <p:sp>
        <p:nvSpPr>
          <p:cNvPr id="76802" name="Rectangle 2"/>
          <p:cNvSpPr>
            <a:spLocks noGrp="1" noChangeArrowheads="1"/>
          </p:cNvSpPr>
          <p:nvPr>
            <p:ph type="body" sz="quarter" idx="10"/>
          </p:nvPr>
        </p:nvSpPr>
        <p:spPr>
          <a:xfrm>
            <a:off x="731520" y="1158244"/>
            <a:ext cx="13167360" cy="6028001"/>
          </a:xfrm>
        </p:spPr>
        <p:txBody>
          <a:bodyPr/>
          <a:lstStyle/>
          <a:p>
            <a:pPr marL="0" indent="0">
              <a:buNone/>
              <a:defRPr/>
            </a:pPr>
            <a:r>
              <a:rPr lang="en-US" sz="2800" i="1" dirty="0" smtClean="0"/>
              <a:t>No </a:t>
            </a:r>
            <a:r>
              <a:rPr lang="en-US" sz="2800" i="1" dirty="0"/>
              <a:t>matter how well-designed your graphic is, </a:t>
            </a:r>
            <a:r>
              <a:rPr lang="en-US" sz="2800" i="1" dirty="0" smtClean="0"/>
              <a:t>users </a:t>
            </a:r>
            <a:r>
              <a:rPr lang="en-US" sz="2800" i="1" dirty="0"/>
              <a:t>will want to know “why” or </a:t>
            </a:r>
            <a:r>
              <a:rPr lang="en-US" sz="2800" i="1" dirty="0" smtClean="0"/>
              <a:t>to look </a:t>
            </a:r>
            <a:r>
              <a:rPr lang="en-US" sz="2800" i="1" dirty="0"/>
              <a:t>at things in a different way.</a:t>
            </a:r>
            <a:r>
              <a:rPr lang="en-US" sz="3000" i="1" dirty="0"/>
              <a:t/>
            </a:r>
            <a:br>
              <a:rPr lang="en-US" sz="3000" i="1" dirty="0"/>
            </a:br>
            <a:endParaRPr lang="en-US" sz="3000" i="1" dirty="0"/>
          </a:p>
          <a:p>
            <a:pPr eaLnBrk="1" hangingPunct="1">
              <a:defRPr/>
            </a:pPr>
            <a:r>
              <a:rPr lang="en-US" sz="3000" dirty="0"/>
              <a:t>Exploratory discovery</a:t>
            </a:r>
          </a:p>
          <a:p>
            <a:pPr marL="1125101" lvl="1">
              <a:defRPr/>
            </a:pPr>
            <a:r>
              <a:rPr lang="en-US" sz="3000" dirty="0"/>
              <a:t>Give users tools to find the answer</a:t>
            </a:r>
          </a:p>
          <a:p>
            <a:pPr marL="1125101" lvl="1">
              <a:spcAft>
                <a:spcPts val="1200"/>
              </a:spcAft>
              <a:defRPr/>
            </a:pPr>
            <a:r>
              <a:rPr lang="en-US" sz="3000" dirty="0"/>
              <a:t>Allows analysts and power users </a:t>
            </a:r>
            <a:br>
              <a:rPr lang="en-US" sz="3000" dirty="0"/>
            </a:br>
            <a:r>
              <a:rPr lang="en-US" sz="3000" dirty="0"/>
              <a:t>to find new patterns and relationships</a:t>
            </a:r>
          </a:p>
          <a:p>
            <a:pPr>
              <a:defRPr/>
            </a:pPr>
            <a:r>
              <a:rPr lang="en-US" sz="3000" dirty="0"/>
              <a:t>Directed discovery</a:t>
            </a:r>
          </a:p>
          <a:p>
            <a:pPr marL="1125101" lvl="1">
              <a:defRPr/>
            </a:pPr>
            <a:r>
              <a:rPr lang="en-US" sz="3000" dirty="0"/>
              <a:t>Show the answer to a pre-known question</a:t>
            </a:r>
          </a:p>
          <a:p>
            <a:pPr marL="1125101" lvl="1">
              <a:defRPr/>
            </a:pPr>
            <a:r>
              <a:rPr lang="en-US" sz="3000" dirty="0"/>
              <a:t>Options to change basic parameters</a:t>
            </a:r>
          </a:p>
          <a:p>
            <a:pPr marL="1125101" lvl="1">
              <a:defRPr/>
            </a:pPr>
            <a:r>
              <a:rPr lang="en-US" sz="3000" dirty="0"/>
              <a:t>Suitable for general consumption by a wide variety of users</a:t>
            </a:r>
          </a:p>
        </p:txBody>
      </p:sp>
    </p:spTree>
    <p:extLst>
      <p:ext uri="{BB962C8B-B14F-4D97-AF65-F5344CB8AC3E}">
        <p14:creationId xmlns:p14="http://schemas.microsoft.com/office/powerpoint/2010/main" val="767343669"/>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6802">
                                            <p:txEl>
                                              <p:pRg st="1" end="1"/>
                                            </p:txEl>
                                          </p:spTgt>
                                        </p:tgtEl>
                                        <p:attrNameLst>
                                          <p:attrName>style.visibility</p:attrName>
                                        </p:attrNameLst>
                                      </p:cBhvr>
                                      <p:to>
                                        <p:strVal val="visible"/>
                                      </p:to>
                                    </p:set>
                                    <p:animEffect transition="in" filter="fade">
                                      <p:cBhvr>
                                        <p:cTn id="7" dur="500"/>
                                        <p:tgtEl>
                                          <p:spTgt spid="76802">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76802">
                                            <p:txEl>
                                              <p:pRg st="2" end="2"/>
                                            </p:txEl>
                                          </p:spTgt>
                                        </p:tgtEl>
                                        <p:attrNameLst>
                                          <p:attrName>style.visibility</p:attrName>
                                        </p:attrNameLst>
                                      </p:cBhvr>
                                      <p:to>
                                        <p:strVal val="visible"/>
                                      </p:to>
                                    </p:set>
                                    <p:animEffect transition="in" filter="fade">
                                      <p:cBhvr>
                                        <p:cTn id="10" dur="500"/>
                                        <p:tgtEl>
                                          <p:spTgt spid="76802">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76802">
                                            <p:txEl>
                                              <p:pRg st="3" end="3"/>
                                            </p:txEl>
                                          </p:spTgt>
                                        </p:tgtEl>
                                        <p:attrNameLst>
                                          <p:attrName>style.visibility</p:attrName>
                                        </p:attrNameLst>
                                      </p:cBhvr>
                                      <p:to>
                                        <p:strVal val="visible"/>
                                      </p:to>
                                    </p:set>
                                    <p:animEffect transition="in" filter="fade">
                                      <p:cBhvr>
                                        <p:cTn id="13" dur="500"/>
                                        <p:tgtEl>
                                          <p:spTgt spid="76802">
                                            <p:txEl>
                                              <p:pRg st="3" end="3"/>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76802">
                                            <p:txEl>
                                              <p:pRg st="4" end="4"/>
                                            </p:txEl>
                                          </p:spTgt>
                                        </p:tgtEl>
                                        <p:attrNameLst>
                                          <p:attrName>style.visibility</p:attrName>
                                        </p:attrNameLst>
                                      </p:cBhvr>
                                      <p:to>
                                        <p:strVal val="visible"/>
                                      </p:to>
                                    </p:set>
                                    <p:animEffect transition="in" filter="fade">
                                      <p:cBhvr>
                                        <p:cTn id="16" dur="500"/>
                                        <p:tgtEl>
                                          <p:spTgt spid="76802">
                                            <p:txEl>
                                              <p:pRg st="4" end="4"/>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76802">
                                            <p:txEl>
                                              <p:pRg st="5" end="5"/>
                                            </p:txEl>
                                          </p:spTgt>
                                        </p:tgtEl>
                                        <p:attrNameLst>
                                          <p:attrName>style.visibility</p:attrName>
                                        </p:attrNameLst>
                                      </p:cBhvr>
                                      <p:to>
                                        <p:strVal val="visible"/>
                                      </p:to>
                                    </p:set>
                                    <p:animEffect transition="in" filter="fade">
                                      <p:cBhvr>
                                        <p:cTn id="19" dur="500"/>
                                        <p:tgtEl>
                                          <p:spTgt spid="76802">
                                            <p:txEl>
                                              <p:pRg st="5" end="5"/>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76802">
                                            <p:txEl>
                                              <p:pRg st="6" end="6"/>
                                            </p:txEl>
                                          </p:spTgt>
                                        </p:tgtEl>
                                        <p:attrNameLst>
                                          <p:attrName>style.visibility</p:attrName>
                                        </p:attrNameLst>
                                      </p:cBhvr>
                                      <p:to>
                                        <p:strVal val="visible"/>
                                      </p:to>
                                    </p:set>
                                    <p:animEffect transition="in" filter="fade">
                                      <p:cBhvr>
                                        <p:cTn id="22" dur="500"/>
                                        <p:tgtEl>
                                          <p:spTgt spid="76802">
                                            <p:txEl>
                                              <p:pRg st="6" end="6"/>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76802">
                                            <p:txEl>
                                              <p:pRg st="7" end="7"/>
                                            </p:txEl>
                                          </p:spTgt>
                                        </p:tgtEl>
                                        <p:attrNameLst>
                                          <p:attrName>style.visibility</p:attrName>
                                        </p:attrNameLst>
                                      </p:cBhvr>
                                      <p:to>
                                        <p:strVal val="visible"/>
                                      </p:to>
                                    </p:set>
                                    <p:animEffect transition="in" filter="fade">
                                      <p:cBhvr>
                                        <p:cTn id="25" dur="500"/>
                                        <p:tgtEl>
                                          <p:spTgt spid="76802">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828800" y="226370"/>
            <a:ext cx="10972800" cy="7473289"/>
          </a:xfrm>
          <a:prstGeom prst="rect">
            <a:avLst/>
          </a:prstGeom>
        </p:spPr>
      </p:pic>
      <p:sp>
        <p:nvSpPr>
          <p:cNvPr id="3" name="TextBox 2"/>
          <p:cNvSpPr txBox="1"/>
          <p:nvPr/>
        </p:nvSpPr>
        <p:spPr>
          <a:xfrm>
            <a:off x="1828800" y="7744003"/>
            <a:ext cx="10972800" cy="387798"/>
          </a:xfrm>
          <a:prstGeom prst="rect">
            <a:avLst/>
          </a:prstGeom>
          <a:noFill/>
        </p:spPr>
        <p:txBody>
          <a:bodyPr wrap="square" rtlCol="0">
            <a:spAutoFit/>
          </a:bodyPr>
          <a:lstStyle/>
          <a:p>
            <a:pPr algn="ctr"/>
            <a:r>
              <a:rPr lang="en-US" sz="1920" dirty="0">
                <a:solidFill>
                  <a:schemeClr val="tx1">
                    <a:lumMod val="60000"/>
                    <a:lumOff val="40000"/>
                  </a:schemeClr>
                </a:solidFill>
                <a:latin typeface="Merriweather Light"/>
              </a:rPr>
              <a:t>Source: </a:t>
            </a:r>
            <a:r>
              <a:rPr lang="en-US" sz="1920" i="1" dirty="0">
                <a:solidFill>
                  <a:schemeClr val="tx1">
                    <a:lumMod val="60000"/>
                    <a:lumOff val="40000"/>
                  </a:schemeClr>
                </a:solidFill>
                <a:latin typeface="Merriweather Light"/>
              </a:rPr>
              <a:t>The Big Book of Dashboards </a:t>
            </a:r>
            <a:r>
              <a:rPr lang="en-US" sz="1920" dirty="0">
                <a:solidFill>
                  <a:schemeClr val="tx1">
                    <a:lumMod val="60000"/>
                    <a:lumOff val="40000"/>
                  </a:schemeClr>
                </a:solidFill>
                <a:latin typeface="Merriweather Light"/>
              </a:rPr>
              <a:t>(BigBookofDashboards.com)</a:t>
            </a:r>
          </a:p>
        </p:txBody>
      </p:sp>
    </p:spTree>
    <p:extLst>
      <p:ext uri="{BB962C8B-B14F-4D97-AF65-F5344CB8AC3E}">
        <p14:creationId xmlns:p14="http://schemas.microsoft.com/office/powerpoint/2010/main" val="625660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4" name="TC16_Studies__Dashboard_Visual_Distraction__01_Utilization.jpg__Full_recordings__All_Participants">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828800" y="226370"/>
            <a:ext cx="10972800" cy="7440930"/>
          </a:xfrm>
          <a:prstGeom prst="rect">
            <a:avLst/>
          </a:prstGeom>
        </p:spPr>
      </p:pic>
    </p:spTree>
    <p:extLst>
      <p:ext uri="{BB962C8B-B14F-4D97-AF65-F5344CB8AC3E}">
        <p14:creationId xmlns:p14="http://schemas.microsoft.com/office/powerpoint/2010/main" val="58921989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705985" y="1891756"/>
            <a:ext cx="13245156" cy="664797"/>
          </a:xfrm>
        </p:spPr>
        <p:txBody>
          <a:bodyPr/>
          <a:lstStyle/>
          <a:p>
            <a:r>
              <a:rPr lang="en-US" dirty="0"/>
              <a:t>What Makes Visualization Actionable</a:t>
            </a:r>
            <a:r>
              <a:rPr lang="en-US" dirty="0" smtClean="0"/>
              <a:t>?</a:t>
            </a:r>
            <a:endParaRPr lang="en-US" dirty="0"/>
          </a:p>
        </p:txBody>
      </p:sp>
    </p:spTree>
    <p:extLst>
      <p:ext uri="{BB962C8B-B14F-4D97-AF65-F5344CB8AC3E}">
        <p14:creationId xmlns:p14="http://schemas.microsoft.com/office/powerpoint/2010/main" val="4173757199"/>
      </p:ext>
    </p:extLst>
  </p:cSld>
  <p:clrMapOvr>
    <a:masterClrMapping/>
  </p:clrMapOvr>
  <p:transition spd="slow">
    <p:wipe dir="d"/>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753" name="Picture 1"/>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9977682" y="3362201"/>
            <a:ext cx="3845570" cy="2792759"/>
          </a:xfrm>
          <a:prstGeom prst="rect">
            <a:avLst/>
          </a:prstGeom>
          <a:noFill/>
          <a:ln w="25400">
            <a:solidFill>
              <a:schemeClr val="tx1"/>
            </a:solidFill>
            <a:miter lim="800000"/>
            <a:headEnd/>
            <a:tailEnd/>
          </a:ln>
          <a:effectLst>
            <a:outerShdw blurRad="50800" dist="279400" dir="2700000" algn="tl" rotWithShape="0">
              <a:prstClr val="black">
                <a:alpha val="40000"/>
              </a:prstClr>
            </a:outerShdw>
          </a:effectLst>
          <a:extLst>
            <a:ext uri="{909E8E84-426E-40dd-AFC4-6F175D3DCCD1}">
              <a14:hiddenFill xmlns="" xmlns:a14="http://schemas.microsoft.com/office/drawing/2010/main">
                <a:solidFill>
                  <a:srgbClr val="FFFFFF"/>
                </a:solidFill>
              </a14:hiddenFill>
            </a:ext>
          </a:extLst>
        </p:spPr>
      </p:pic>
      <p:sp>
        <p:nvSpPr>
          <p:cNvPr id="74754" name="Rectangle 2"/>
          <p:cNvSpPr>
            <a:spLocks/>
          </p:cNvSpPr>
          <p:nvPr/>
        </p:nvSpPr>
        <p:spPr bwMode="auto">
          <a:xfrm>
            <a:off x="1547446" y="731521"/>
            <a:ext cx="10601011" cy="241807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lIns="0" tIns="0" rIns="0" bIns="0" anchor="t"/>
          <a:lstStyle/>
          <a:p>
            <a:r>
              <a:rPr lang="en-US" altLang="ja-JP" sz="3000" b="1" dirty="0">
                <a:solidFill>
                  <a:schemeClr val="accent5"/>
                </a:solidFill>
                <a:latin typeface="+mj-lt"/>
                <a:cs typeface="Calibri"/>
              </a:rPr>
              <a:t>“At their best, graphics are instruments for reasoning about quantitative </a:t>
            </a:r>
            <a:r>
              <a:rPr lang="en-US" altLang="ja-JP" sz="3000" b="1" dirty="0" smtClean="0">
                <a:solidFill>
                  <a:schemeClr val="accent5"/>
                </a:solidFill>
                <a:latin typeface="+mj-lt"/>
                <a:cs typeface="Calibri"/>
              </a:rPr>
              <a:t>information. Often </a:t>
            </a:r>
            <a:r>
              <a:rPr lang="en-US" altLang="ja-JP" sz="3000" b="1" dirty="0">
                <a:solidFill>
                  <a:schemeClr val="accent5"/>
                </a:solidFill>
                <a:latin typeface="+mj-lt"/>
                <a:cs typeface="Calibri"/>
              </a:rPr>
              <a:t>the most effective way to describe, explore, and summarize a set of </a:t>
            </a:r>
            <a:r>
              <a:rPr lang="en-US" altLang="ja-JP" sz="3000" b="1" dirty="0" smtClean="0">
                <a:solidFill>
                  <a:schemeClr val="accent5"/>
                </a:solidFill>
                <a:latin typeface="+mj-lt"/>
                <a:cs typeface="Calibri"/>
              </a:rPr>
              <a:t>numbers is </a:t>
            </a:r>
            <a:r>
              <a:rPr lang="en-US" altLang="ja-JP" sz="3000" b="1" dirty="0">
                <a:solidFill>
                  <a:schemeClr val="accent5"/>
                </a:solidFill>
                <a:latin typeface="+mj-lt"/>
                <a:cs typeface="Calibri"/>
              </a:rPr>
              <a:t>to look at pictures of those numbers.”</a:t>
            </a:r>
            <a:endParaRPr lang="en-US" sz="3000" b="1" dirty="0">
              <a:solidFill>
                <a:schemeClr val="accent5"/>
              </a:solidFill>
              <a:latin typeface="+mj-lt"/>
              <a:cs typeface="Calibri"/>
            </a:endParaRPr>
          </a:p>
        </p:txBody>
      </p:sp>
      <p:sp>
        <p:nvSpPr>
          <p:cNvPr id="74755" name="Rectangle 3"/>
          <p:cNvSpPr>
            <a:spLocks/>
          </p:cNvSpPr>
          <p:nvPr/>
        </p:nvSpPr>
        <p:spPr bwMode="auto">
          <a:xfrm>
            <a:off x="4585267" y="3524280"/>
            <a:ext cx="5923076" cy="27860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lIns="0" tIns="0" rIns="0" bIns="0"/>
          <a:lstStyle/>
          <a:p>
            <a:r>
              <a:rPr lang="en-US" sz="2880" dirty="0">
                <a:solidFill>
                  <a:srgbClr val="000000"/>
                </a:solidFill>
                <a:latin typeface="Merriweather Light"/>
                <a:cs typeface="Calibri"/>
              </a:rPr>
              <a:t>- </a:t>
            </a:r>
            <a:r>
              <a:rPr lang="en-US" sz="2880" dirty="0">
                <a:solidFill>
                  <a:srgbClr val="000000"/>
                </a:solidFill>
                <a:latin typeface="+mn-lt"/>
                <a:cs typeface="Calibri"/>
              </a:rPr>
              <a:t>Edward R. Tufte, Ph.D.</a:t>
            </a:r>
            <a:br>
              <a:rPr lang="en-US" sz="2880" dirty="0">
                <a:solidFill>
                  <a:srgbClr val="000000"/>
                </a:solidFill>
                <a:latin typeface="+mn-lt"/>
                <a:cs typeface="Calibri"/>
              </a:rPr>
            </a:br>
            <a:r>
              <a:rPr lang="en-US" sz="2880" dirty="0">
                <a:solidFill>
                  <a:srgbClr val="000000"/>
                </a:solidFill>
                <a:latin typeface="+mn-lt"/>
                <a:cs typeface="Calibri"/>
              </a:rPr>
              <a:t/>
            </a:r>
            <a:br>
              <a:rPr lang="en-US" sz="2880" dirty="0">
                <a:solidFill>
                  <a:srgbClr val="000000"/>
                </a:solidFill>
                <a:latin typeface="+mn-lt"/>
                <a:cs typeface="Calibri"/>
              </a:rPr>
            </a:br>
            <a:r>
              <a:rPr lang="en-US" sz="2880" dirty="0">
                <a:solidFill>
                  <a:srgbClr val="000000"/>
                </a:solidFill>
                <a:latin typeface="+mn-lt"/>
                <a:cs typeface="Calibri"/>
              </a:rPr>
              <a:t>Professor Emeritus,</a:t>
            </a:r>
            <a:br>
              <a:rPr lang="en-US" sz="2880" dirty="0">
                <a:solidFill>
                  <a:srgbClr val="000000"/>
                </a:solidFill>
                <a:latin typeface="+mn-lt"/>
                <a:cs typeface="Calibri"/>
              </a:rPr>
            </a:br>
            <a:r>
              <a:rPr lang="en-US" sz="2880" dirty="0">
                <a:solidFill>
                  <a:srgbClr val="000000"/>
                </a:solidFill>
                <a:latin typeface="+mn-lt"/>
                <a:cs typeface="Calibri"/>
              </a:rPr>
              <a:t>Yale University, and author of</a:t>
            </a:r>
          </a:p>
          <a:p>
            <a:r>
              <a:rPr lang="en-US" sz="2880" i="1" dirty="0">
                <a:solidFill>
                  <a:srgbClr val="000000"/>
                </a:solidFill>
                <a:latin typeface="+mn-lt"/>
                <a:cs typeface="Calibri"/>
              </a:rPr>
              <a:t>The Visual Display of</a:t>
            </a:r>
            <a:br>
              <a:rPr lang="en-US" sz="2880" i="1" dirty="0">
                <a:solidFill>
                  <a:srgbClr val="000000"/>
                </a:solidFill>
                <a:latin typeface="+mn-lt"/>
                <a:cs typeface="Calibri"/>
              </a:rPr>
            </a:br>
            <a:r>
              <a:rPr lang="en-US" sz="2880" i="1" dirty="0">
                <a:solidFill>
                  <a:srgbClr val="000000"/>
                </a:solidFill>
                <a:latin typeface="+mn-lt"/>
                <a:cs typeface="Calibri"/>
              </a:rPr>
              <a:t>Quantitative Information</a:t>
            </a:r>
          </a:p>
        </p:txBody>
      </p:sp>
    </p:spTree>
    <p:extLst>
      <p:ext uri="{BB962C8B-B14F-4D97-AF65-F5344CB8AC3E}">
        <p14:creationId xmlns:p14="http://schemas.microsoft.com/office/powerpoint/2010/main" val="3208664935"/>
      </p:ext>
    </p:extLst>
  </p:cSld>
  <p:clrMapOvr>
    <a:masterClrMapping/>
  </p:clrMapOvr>
  <p:transition spd="slow">
    <p:wipe dir="d"/>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311831" y="325216"/>
            <a:ext cx="13244512" cy="554037"/>
          </a:xfrm>
        </p:spPr>
        <p:txBody>
          <a:bodyPr/>
          <a:lstStyle/>
          <a:p>
            <a:r>
              <a:rPr lang="en-US" dirty="0"/>
              <a:t>Questions and Analytics Maturity</a:t>
            </a:r>
          </a:p>
        </p:txBody>
      </p:sp>
      <p:grpSp>
        <p:nvGrpSpPr>
          <p:cNvPr id="3" name="Group 2"/>
          <p:cNvGrpSpPr/>
          <p:nvPr/>
        </p:nvGrpSpPr>
        <p:grpSpPr>
          <a:xfrm>
            <a:off x="728067" y="1125426"/>
            <a:ext cx="12704596" cy="6531173"/>
            <a:chOff x="2377440" y="1371600"/>
            <a:chExt cx="9966960" cy="6309360"/>
          </a:xfrm>
        </p:grpSpPr>
        <p:sp>
          <p:nvSpPr>
            <p:cNvPr id="6" name="Up Arrow 5"/>
            <p:cNvSpPr/>
            <p:nvPr/>
          </p:nvSpPr>
          <p:spPr>
            <a:xfrm>
              <a:off x="2377440" y="1371600"/>
              <a:ext cx="3474720" cy="5303520"/>
            </a:xfrm>
            <a:prstGeom prst="upArrow">
              <a:avLst>
                <a:gd name="adj1" fmla="val 74123"/>
                <a:gd name="adj2" fmla="val 34649"/>
              </a:avLst>
            </a:prstGeom>
            <a:gradFill flip="none" rotWithShape="1">
              <a:gsLst>
                <a:gs pos="0">
                  <a:schemeClr val="tx1">
                    <a:alpha val="80000"/>
                  </a:schemeClr>
                </a:gs>
                <a:gs pos="100000">
                  <a:srgbClr val="FFFFFF">
                    <a:alpha val="33000"/>
                  </a:srgbClr>
                </a:gs>
              </a:gsLst>
              <a:lin ang="5400000" scaled="0"/>
              <a:tileRect/>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3120" dirty="0">
                  <a:solidFill>
                    <a:schemeClr val="bg1"/>
                  </a:solidFill>
                  <a:cs typeface="Helvetica Light"/>
                </a:rPr>
                <a:t>Improved</a:t>
              </a:r>
            </a:p>
            <a:p>
              <a:pPr algn="ctr"/>
              <a:r>
                <a:rPr lang="en-US" sz="3120" dirty="0">
                  <a:solidFill>
                    <a:schemeClr val="bg1"/>
                  </a:solidFill>
                  <a:cs typeface="Helvetica Light"/>
                </a:rPr>
                <a:t>Decision</a:t>
              </a:r>
            </a:p>
            <a:p>
              <a:pPr algn="ctr"/>
              <a:r>
                <a:rPr lang="en-US" sz="3120" dirty="0">
                  <a:solidFill>
                    <a:schemeClr val="bg1"/>
                  </a:solidFill>
                  <a:cs typeface="Helvetica Light"/>
                </a:rPr>
                <a:t>Making</a:t>
              </a:r>
            </a:p>
          </p:txBody>
        </p:sp>
        <p:sp>
          <p:nvSpPr>
            <p:cNvPr id="7" name="Up Arrow 6"/>
            <p:cNvSpPr/>
            <p:nvPr/>
          </p:nvSpPr>
          <p:spPr>
            <a:xfrm rot="5400000">
              <a:off x="8138160" y="3474720"/>
              <a:ext cx="3474720" cy="4937760"/>
            </a:xfrm>
            <a:prstGeom prst="upArrow">
              <a:avLst>
                <a:gd name="adj1" fmla="val 74123"/>
                <a:gd name="adj2" fmla="val 35746"/>
              </a:avLst>
            </a:prstGeom>
            <a:gradFill flip="none" rotWithShape="1">
              <a:gsLst>
                <a:gs pos="0">
                  <a:schemeClr val="tx1">
                    <a:alpha val="80000"/>
                  </a:schemeClr>
                </a:gs>
                <a:gs pos="100000">
                  <a:srgbClr val="FFFFFF">
                    <a:alpha val="33000"/>
                  </a:srgbClr>
                </a:gs>
              </a:gsLst>
              <a:lin ang="5400000" scaled="0"/>
              <a:tileRect/>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rtlCol="0" anchor="t" anchorCtr="0"/>
            <a:lstStyle/>
            <a:p>
              <a:pPr algn="ctr"/>
              <a:r>
                <a:rPr lang="en-US" sz="3120" dirty="0">
                  <a:solidFill>
                    <a:schemeClr val="bg1"/>
                  </a:solidFill>
                  <a:cs typeface="Helvetica Light"/>
                </a:rPr>
                <a:t> </a:t>
              </a:r>
            </a:p>
          </p:txBody>
        </p:sp>
        <p:sp>
          <p:nvSpPr>
            <p:cNvPr id="8" name="TextBox 7"/>
            <p:cNvSpPr txBox="1"/>
            <p:nvPr/>
          </p:nvSpPr>
          <p:spPr>
            <a:xfrm>
              <a:off x="9353926" y="5236666"/>
              <a:ext cx="1969370" cy="1532727"/>
            </a:xfrm>
            <a:prstGeom prst="rect">
              <a:avLst/>
            </a:prstGeom>
            <a:noFill/>
          </p:spPr>
          <p:txBody>
            <a:bodyPr wrap="square" rtlCol="0">
              <a:spAutoFit/>
            </a:bodyPr>
            <a:lstStyle/>
            <a:p>
              <a:pPr algn="ctr"/>
              <a:r>
                <a:rPr lang="en-US" sz="3120" dirty="0">
                  <a:solidFill>
                    <a:srgbClr val="FFFFFF"/>
                  </a:solidFill>
                  <a:latin typeface="Helvetica Light"/>
                  <a:cs typeface="Helvetica Light"/>
                </a:rPr>
                <a:t>Improved Business Value</a:t>
              </a:r>
            </a:p>
          </p:txBody>
        </p:sp>
        <p:sp>
          <p:nvSpPr>
            <p:cNvPr id="9" name="TextBox 8"/>
            <p:cNvSpPr txBox="1"/>
            <p:nvPr/>
          </p:nvSpPr>
          <p:spPr>
            <a:xfrm>
              <a:off x="2756060" y="6948538"/>
              <a:ext cx="1159742" cy="285431"/>
            </a:xfrm>
            <a:prstGeom prst="rect">
              <a:avLst/>
            </a:prstGeom>
            <a:noFill/>
          </p:spPr>
          <p:txBody>
            <a:bodyPr wrap="none" rtlCol="0">
              <a:spAutoFit/>
            </a:bodyPr>
            <a:lstStyle/>
            <a:p>
              <a:r>
                <a:rPr lang="en-US" sz="1320" dirty="0">
                  <a:latin typeface="+mn-lt"/>
                  <a:cs typeface="Helvetica Light"/>
                </a:rPr>
                <a:t>What happened?</a:t>
              </a:r>
            </a:p>
          </p:txBody>
        </p:sp>
        <p:sp>
          <p:nvSpPr>
            <p:cNvPr id="10" name="TextBox 9"/>
            <p:cNvSpPr txBox="1"/>
            <p:nvPr/>
          </p:nvSpPr>
          <p:spPr>
            <a:xfrm>
              <a:off x="3367485" y="6187595"/>
              <a:ext cx="1485657" cy="285431"/>
            </a:xfrm>
            <a:prstGeom prst="rect">
              <a:avLst/>
            </a:prstGeom>
            <a:noFill/>
          </p:spPr>
          <p:txBody>
            <a:bodyPr wrap="none" rtlCol="0">
              <a:spAutoFit/>
            </a:bodyPr>
            <a:lstStyle/>
            <a:p>
              <a:r>
                <a:rPr lang="en-US" sz="1320" dirty="0">
                  <a:latin typeface="+mn-lt"/>
                  <a:cs typeface="Helvetica Light"/>
                </a:rPr>
                <a:t>How many, how often?</a:t>
              </a:r>
            </a:p>
          </p:txBody>
        </p:sp>
        <p:sp>
          <p:nvSpPr>
            <p:cNvPr id="11" name="TextBox 10"/>
            <p:cNvSpPr txBox="1"/>
            <p:nvPr/>
          </p:nvSpPr>
          <p:spPr>
            <a:xfrm>
              <a:off x="3918894" y="5588515"/>
              <a:ext cx="1931898" cy="285431"/>
            </a:xfrm>
            <a:prstGeom prst="rect">
              <a:avLst/>
            </a:prstGeom>
            <a:noFill/>
          </p:spPr>
          <p:txBody>
            <a:bodyPr wrap="none" rtlCol="0">
              <a:spAutoFit/>
            </a:bodyPr>
            <a:lstStyle/>
            <a:p>
              <a:r>
                <a:rPr lang="en-US" sz="1320" dirty="0">
                  <a:latin typeface="+mn-lt"/>
                  <a:cs typeface="Helvetica Light"/>
                </a:rPr>
                <a:t>Where exactly is the problem?</a:t>
              </a:r>
            </a:p>
          </p:txBody>
        </p:sp>
        <p:sp>
          <p:nvSpPr>
            <p:cNvPr id="12" name="TextBox 11"/>
            <p:cNvSpPr txBox="1"/>
            <p:nvPr/>
          </p:nvSpPr>
          <p:spPr>
            <a:xfrm>
              <a:off x="5097529" y="4937776"/>
              <a:ext cx="1697987" cy="285431"/>
            </a:xfrm>
            <a:prstGeom prst="rect">
              <a:avLst/>
            </a:prstGeom>
            <a:noFill/>
          </p:spPr>
          <p:txBody>
            <a:bodyPr wrap="none" rtlCol="0">
              <a:spAutoFit/>
            </a:bodyPr>
            <a:lstStyle/>
            <a:p>
              <a:r>
                <a:rPr lang="en-US" sz="1320" dirty="0">
                  <a:latin typeface="+mn-lt"/>
                  <a:cs typeface="Helvetica Light"/>
                </a:rPr>
                <a:t>What actions are needed?</a:t>
              </a:r>
            </a:p>
          </p:txBody>
        </p:sp>
        <p:sp>
          <p:nvSpPr>
            <p:cNvPr id="13" name="TextBox 12"/>
            <p:cNvSpPr txBox="1"/>
            <p:nvPr/>
          </p:nvSpPr>
          <p:spPr>
            <a:xfrm>
              <a:off x="6272784" y="4285694"/>
              <a:ext cx="1519411" cy="285431"/>
            </a:xfrm>
            <a:prstGeom prst="rect">
              <a:avLst/>
            </a:prstGeom>
            <a:noFill/>
          </p:spPr>
          <p:txBody>
            <a:bodyPr wrap="none" rtlCol="0">
              <a:spAutoFit/>
            </a:bodyPr>
            <a:lstStyle/>
            <a:p>
              <a:r>
                <a:rPr lang="en-US" sz="1320" dirty="0">
                  <a:latin typeface="+mn-lt"/>
                  <a:cs typeface="Helvetica Light"/>
                </a:rPr>
                <a:t>Why is this happening?</a:t>
              </a:r>
            </a:p>
          </p:txBody>
        </p:sp>
        <p:sp>
          <p:nvSpPr>
            <p:cNvPr id="14" name="TextBox 13"/>
            <p:cNvSpPr txBox="1"/>
            <p:nvPr/>
          </p:nvSpPr>
          <p:spPr>
            <a:xfrm>
              <a:off x="6890324" y="3625881"/>
              <a:ext cx="1939443" cy="285431"/>
            </a:xfrm>
            <a:prstGeom prst="rect">
              <a:avLst/>
            </a:prstGeom>
            <a:noFill/>
          </p:spPr>
          <p:txBody>
            <a:bodyPr wrap="none" rtlCol="0">
              <a:spAutoFit/>
            </a:bodyPr>
            <a:lstStyle/>
            <a:p>
              <a:r>
                <a:rPr lang="en-US" sz="1320" dirty="0">
                  <a:latin typeface="+mn-lt"/>
                  <a:cs typeface="Helvetica Light"/>
                </a:rPr>
                <a:t>What if these trends continue?</a:t>
              </a:r>
            </a:p>
          </p:txBody>
        </p:sp>
        <p:sp>
          <p:nvSpPr>
            <p:cNvPr id="15" name="TextBox 14"/>
            <p:cNvSpPr txBox="1"/>
            <p:nvPr/>
          </p:nvSpPr>
          <p:spPr>
            <a:xfrm>
              <a:off x="8409992" y="2779777"/>
              <a:ext cx="1518152" cy="285431"/>
            </a:xfrm>
            <a:prstGeom prst="rect">
              <a:avLst/>
            </a:prstGeom>
            <a:noFill/>
          </p:spPr>
          <p:txBody>
            <a:bodyPr wrap="none" rtlCol="0">
              <a:spAutoFit/>
            </a:bodyPr>
            <a:lstStyle/>
            <a:p>
              <a:r>
                <a:rPr lang="en-US" sz="1320" dirty="0">
                  <a:latin typeface="+mn-lt"/>
                  <a:cs typeface="Helvetica Light"/>
                </a:rPr>
                <a:t>What will happen next?</a:t>
              </a:r>
            </a:p>
          </p:txBody>
        </p:sp>
        <p:sp>
          <p:nvSpPr>
            <p:cNvPr id="16" name="TextBox 15"/>
            <p:cNvSpPr txBox="1"/>
            <p:nvPr/>
          </p:nvSpPr>
          <p:spPr>
            <a:xfrm>
              <a:off x="8895197" y="1999194"/>
              <a:ext cx="2162035" cy="285431"/>
            </a:xfrm>
            <a:prstGeom prst="rect">
              <a:avLst/>
            </a:prstGeom>
            <a:noFill/>
          </p:spPr>
          <p:txBody>
            <a:bodyPr wrap="none" rtlCol="0">
              <a:spAutoFit/>
            </a:bodyPr>
            <a:lstStyle/>
            <a:p>
              <a:r>
                <a:rPr lang="en-US" sz="1320" dirty="0">
                  <a:latin typeface="+mn-lt"/>
                  <a:cs typeface="Helvetica Light"/>
                </a:rPr>
                <a:t>What is the best that can happen?</a:t>
              </a:r>
            </a:p>
          </p:txBody>
        </p:sp>
        <p:sp>
          <p:nvSpPr>
            <p:cNvPr id="17" name="Rounded Rectangle 16"/>
            <p:cNvSpPr>
              <a:spLocks noChangeAspect="1"/>
            </p:cNvSpPr>
            <p:nvPr/>
          </p:nvSpPr>
          <p:spPr>
            <a:xfrm>
              <a:off x="11064240" y="1645920"/>
              <a:ext cx="1097280" cy="1097280"/>
            </a:xfrm>
            <a:prstGeom prst="roundRect">
              <a:avLst/>
            </a:prstGeom>
            <a:solidFill>
              <a:schemeClr val="bg2">
                <a:lumMod val="10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spc="-180" dirty="0">
                  <a:cs typeface="Helvetica Light"/>
                </a:rPr>
                <a:t>Optimization</a:t>
              </a:r>
            </a:p>
          </p:txBody>
        </p:sp>
        <p:sp>
          <p:nvSpPr>
            <p:cNvPr id="18" name="Rounded Rectangle 17"/>
            <p:cNvSpPr>
              <a:spLocks noChangeAspect="1"/>
            </p:cNvSpPr>
            <p:nvPr/>
          </p:nvSpPr>
          <p:spPr>
            <a:xfrm>
              <a:off x="9948672" y="2468880"/>
              <a:ext cx="1024128" cy="1024128"/>
            </a:xfrm>
            <a:prstGeom prst="roundRect">
              <a:avLst/>
            </a:prstGeom>
            <a:solidFill>
              <a:srgbClr val="412B47"/>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spc="-180" dirty="0">
                  <a:solidFill>
                    <a:schemeClr val="bg1"/>
                  </a:solidFill>
                  <a:cs typeface="Helvetica Light"/>
                </a:rPr>
                <a:t>Predictive</a:t>
              </a:r>
            </a:p>
            <a:p>
              <a:pPr algn="ctr"/>
              <a:r>
                <a:rPr lang="en-US" sz="1200" spc="-180" dirty="0">
                  <a:solidFill>
                    <a:schemeClr val="bg1"/>
                  </a:solidFill>
                  <a:cs typeface="Helvetica Light"/>
                </a:rPr>
                <a:t>Modeling</a:t>
              </a:r>
            </a:p>
          </p:txBody>
        </p:sp>
        <p:sp>
          <p:nvSpPr>
            <p:cNvPr id="19" name="Rounded Rectangle 18"/>
            <p:cNvSpPr>
              <a:spLocks noChangeAspect="1"/>
            </p:cNvSpPr>
            <p:nvPr/>
          </p:nvSpPr>
          <p:spPr>
            <a:xfrm>
              <a:off x="8851392" y="3291840"/>
              <a:ext cx="1024128" cy="1024128"/>
            </a:xfrm>
            <a:prstGeom prst="roundRect">
              <a:avLst/>
            </a:prstGeom>
            <a:solidFill>
              <a:srgbClr val="2A6850"/>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bg1"/>
                  </a:solidFill>
                  <a:cs typeface="Helvetica Light"/>
                </a:rPr>
                <a:t>Forecasting</a:t>
              </a:r>
            </a:p>
          </p:txBody>
        </p:sp>
        <p:sp>
          <p:nvSpPr>
            <p:cNvPr id="20" name="Rounded Rectangle 19"/>
            <p:cNvSpPr>
              <a:spLocks noChangeAspect="1"/>
            </p:cNvSpPr>
            <p:nvPr/>
          </p:nvSpPr>
          <p:spPr>
            <a:xfrm>
              <a:off x="7827264" y="4114800"/>
              <a:ext cx="950976" cy="877824"/>
            </a:xfrm>
            <a:prstGeom prst="roundRect">
              <a:avLst/>
            </a:prstGeom>
            <a:solidFill>
              <a:srgbClr val="2578C1"/>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spc="-180" dirty="0" smtClean="0">
                  <a:solidFill>
                    <a:schemeClr val="bg1"/>
                  </a:solidFill>
                  <a:cs typeface="Helvetica Light"/>
                </a:rPr>
                <a:t>Statistical</a:t>
              </a:r>
            </a:p>
            <a:p>
              <a:pPr algn="ctr"/>
              <a:r>
                <a:rPr lang="en-US" sz="1400" spc="-180" dirty="0" smtClean="0">
                  <a:solidFill>
                    <a:schemeClr val="bg1"/>
                  </a:solidFill>
                  <a:cs typeface="Helvetica Light"/>
                </a:rPr>
                <a:t>Analysis</a:t>
              </a:r>
              <a:endParaRPr lang="en-US" sz="1400" spc="-180" dirty="0">
                <a:solidFill>
                  <a:schemeClr val="bg1"/>
                </a:solidFill>
                <a:cs typeface="Helvetica Light"/>
              </a:endParaRPr>
            </a:p>
          </p:txBody>
        </p:sp>
        <p:sp>
          <p:nvSpPr>
            <p:cNvPr id="21" name="Rounded Rectangle 20"/>
            <p:cNvSpPr>
              <a:spLocks noChangeAspect="1"/>
            </p:cNvSpPr>
            <p:nvPr/>
          </p:nvSpPr>
          <p:spPr>
            <a:xfrm>
              <a:off x="6821424" y="4754880"/>
              <a:ext cx="950976" cy="877824"/>
            </a:xfrm>
            <a:prstGeom prst="roundRect">
              <a:avLst/>
            </a:prstGeom>
            <a:solidFill>
              <a:srgbClr val="163F7D"/>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bg1"/>
                  </a:solidFill>
                  <a:cs typeface="Helvetica Light"/>
                </a:rPr>
                <a:t>Alerts</a:t>
              </a:r>
            </a:p>
          </p:txBody>
        </p:sp>
        <p:sp>
          <p:nvSpPr>
            <p:cNvPr id="22" name="Rounded Rectangle 21"/>
            <p:cNvSpPr>
              <a:spLocks noChangeAspect="1"/>
            </p:cNvSpPr>
            <p:nvPr/>
          </p:nvSpPr>
          <p:spPr>
            <a:xfrm>
              <a:off x="5815584" y="5394960"/>
              <a:ext cx="950976" cy="877824"/>
            </a:xfrm>
            <a:prstGeom prst="roundRect">
              <a:avLst/>
            </a:prstGeom>
            <a:solidFill>
              <a:srgbClr val="2578C1"/>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spc="-180" dirty="0">
                  <a:solidFill>
                    <a:schemeClr val="bg1"/>
                  </a:solidFill>
                  <a:cs typeface="Helvetica Light"/>
                </a:rPr>
                <a:t>Query</a:t>
              </a:r>
            </a:p>
            <a:p>
              <a:pPr algn="ctr"/>
              <a:r>
                <a:rPr lang="en-US" sz="1200" spc="-180" dirty="0">
                  <a:solidFill>
                    <a:schemeClr val="bg1"/>
                  </a:solidFill>
                  <a:cs typeface="Helvetica Light"/>
                </a:rPr>
                <a:t>Drilldowns</a:t>
              </a:r>
            </a:p>
          </p:txBody>
        </p:sp>
        <p:sp>
          <p:nvSpPr>
            <p:cNvPr id="23" name="Rounded Rectangle 22"/>
            <p:cNvSpPr>
              <a:spLocks noChangeAspect="1"/>
            </p:cNvSpPr>
            <p:nvPr/>
          </p:nvSpPr>
          <p:spPr>
            <a:xfrm>
              <a:off x="4882896" y="6035040"/>
              <a:ext cx="877824" cy="804672"/>
            </a:xfrm>
            <a:prstGeom prst="roundRect">
              <a:avLst/>
            </a:prstGeom>
            <a:solidFill>
              <a:srgbClr val="47B391"/>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bg1"/>
                  </a:solidFill>
                  <a:cs typeface="Helvetica Light"/>
                </a:rPr>
                <a:t>Ad Hoc</a:t>
              </a:r>
            </a:p>
            <a:p>
              <a:pPr algn="ctr"/>
              <a:r>
                <a:rPr lang="en-US" sz="1200" dirty="0">
                  <a:solidFill>
                    <a:schemeClr val="bg1"/>
                  </a:solidFill>
                  <a:cs typeface="Helvetica Light"/>
                </a:rPr>
                <a:t>Reports</a:t>
              </a:r>
            </a:p>
          </p:txBody>
        </p:sp>
        <p:sp>
          <p:nvSpPr>
            <p:cNvPr id="24" name="Rounded Rectangle 23"/>
            <p:cNvSpPr>
              <a:spLocks noChangeAspect="1"/>
            </p:cNvSpPr>
            <p:nvPr/>
          </p:nvSpPr>
          <p:spPr>
            <a:xfrm>
              <a:off x="3968496" y="6693408"/>
              <a:ext cx="877824" cy="804672"/>
            </a:xfrm>
            <a:prstGeom prst="roundRect">
              <a:avLst/>
            </a:prstGeom>
            <a:solidFill>
              <a:srgbClr val="CCCCCC"/>
            </a:solidFill>
            <a:ln>
              <a:solidFill>
                <a:schemeClr val="tx1">
                  <a:lumMod val="65000"/>
                  <a:lumOff val="35000"/>
                </a:schemeClr>
              </a:solid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tx1"/>
                  </a:solidFill>
                  <a:cs typeface="Helvetica Light"/>
                </a:rPr>
                <a:t>Standard</a:t>
              </a:r>
            </a:p>
            <a:p>
              <a:pPr algn="ctr"/>
              <a:r>
                <a:rPr lang="en-US" sz="1200" dirty="0">
                  <a:solidFill>
                    <a:schemeClr val="tx1"/>
                  </a:solidFill>
                  <a:cs typeface="Helvetica Light"/>
                </a:rPr>
                <a:t>Reports</a:t>
              </a:r>
            </a:p>
          </p:txBody>
        </p:sp>
      </p:grpSp>
      <p:sp>
        <p:nvSpPr>
          <p:cNvPr id="25" name="Rectangle 7"/>
          <p:cNvSpPr>
            <a:spLocks/>
          </p:cNvSpPr>
          <p:nvPr/>
        </p:nvSpPr>
        <p:spPr bwMode="auto">
          <a:xfrm>
            <a:off x="2171700" y="7902773"/>
            <a:ext cx="10629900" cy="24646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lIns="0" tIns="0" rIns="0" bIns="0" anchor="ctr"/>
          <a:lstStyle/>
          <a:p>
            <a:pPr algn="l"/>
            <a:r>
              <a:rPr lang="en-US" sz="1200" i="1" dirty="0" smtClean="0">
                <a:solidFill>
                  <a:srgbClr val="4D4D4D"/>
                </a:solidFill>
                <a:latin typeface="Merriweather Light"/>
              </a:rPr>
              <a:t>Source: LÛCRUM </a:t>
            </a:r>
            <a:r>
              <a:rPr lang="en-US" sz="1200" i="1" dirty="0">
                <a:solidFill>
                  <a:srgbClr val="4D4D4D"/>
                </a:solidFill>
                <a:latin typeface="Merriweather Light"/>
              </a:rPr>
              <a:t>Incorporated.</a:t>
            </a:r>
          </a:p>
        </p:txBody>
      </p:sp>
    </p:spTree>
    <p:extLst>
      <p:ext uri="{BB962C8B-B14F-4D97-AF65-F5344CB8AC3E}">
        <p14:creationId xmlns:p14="http://schemas.microsoft.com/office/powerpoint/2010/main" val="3494190555"/>
      </p:ext>
    </p:extLst>
  </p:cSld>
  <p:clrMapOvr>
    <a:masterClrMapping/>
  </p:clrMapOvr>
  <p:transition spd="slow">
    <p:wipe dir="d"/>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2"/>
          <p:cNvSpPr txBox="1">
            <a:spLocks noChangeArrowheads="1"/>
          </p:cNvSpPr>
          <p:nvPr/>
        </p:nvSpPr>
        <p:spPr>
          <a:xfrm>
            <a:off x="140787" y="110309"/>
            <a:ext cx="9976227" cy="609600"/>
          </a:xfrm>
          <a:prstGeom prst="rect">
            <a:avLst/>
          </a:prstGeom>
        </p:spPr>
        <p:txBody>
          <a:bodyPr/>
          <a:lstStyle>
            <a:lvl1pPr algn="l" rtl="0" eaLnBrk="1" fontAlgn="base" hangingPunct="1">
              <a:spcBef>
                <a:spcPct val="0"/>
              </a:spcBef>
              <a:spcAft>
                <a:spcPct val="0"/>
              </a:spcAft>
              <a:defRPr sz="3600" b="1">
                <a:solidFill>
                  <a:srgbClr val="080808"/>
                </a:solidFill>
                <a:latin typeface="Calibri"/>
                <a:ea typeface="+mj-ea"/>
                <a:cs typeface="Calibri"/>
              </a:defRPr>
            </a:lvl1pPr>
            <a:lvl2pPr algn="l" rtl="0" eaLnBrk="1" fontAlgn="base" hangingPunct="1">
              <a:spcBef>
                <a:spcPct val="0"/>
              </a:spcBef>
              <a:spcAft>
                <a:spcPct val="0"/>
              </a:spcAft>
              <a:defRPr sz="3600" b="1">
                <a:solidFill>
                  <a:srgbClr val="080808"/>
                </a:solidFill>
                <a:latin typeface="Arial" charset="0"/>
              </a:defRPr>
            </a:lvl2pPr>
            <a:lvl3pPr algn="l" rtl="0" eaLnBrk="1" fontAlgn="base" hangingPunct="1">
              <a:spcBef>
                <a:spcPct val="0"/>
              </a:spcBef>
              <a:spcAft>
                <a:spcPct val="0"/>
              </a:spcAft>
              <a:defRPr sz="3600" b="1">
                <a:solidFill>
                  <a:srgbClr val="080808"/>
                </a:solidFill>
                <a:latin typeface="Arial" charset="0"/>
              </a:defRPr>
            </a:lvl3pPr>
            <a:lvl4pPr algn="l" rtl="0" eaLnBrk="1" fontAlgn="base" hangingPunct="1">
              <a:spcBef>
                <a:spcPct val="0"/>
              </a:spcBef>
              <a:spcAft>
                <a:spcPct val="0"/>
              </a:spcAft>
              <a:defRPr sz="3600" b="1">
                <a:solidFill>
                  <a:srgbClr val="080808"/>
                </a:solidFill>
                <a:latin typeface="Arial" charset="0"/>
              </a:defRPr>
            </a:lvl4pPr>
            <a:lvl5pPr algn="l" rtl="0" eaLnBrk="1" fontAlgn="base" hangingPunct="1">
              <a:spcBef>
                <a:spcPct val="0"/>
              </a:spcBef>
              <a:spcAft>
                <a:spcPct val="0"/>
              </a:spcAft>
              <a:defRPr sz="3600" b="1">
                <a:solidFill>
                  <a:srgbClr val="080808"/>
                </a:solidFill>
                <a:latin typeface="Arial" charset="0"/>
              </a:defRPr>
            </a:lvl5pPr>
            <a:lvl6pPr marL="457200" algn="l" rtl="0" eaLnBrk="1" fontAlgn="base" hangingPunct="1">
              <a:spcBef>
                <a:spcPct val="0"/>
              </a:spcBef>
              <a:spcAft>
                <a:spcPct val="0"/>
              </a:spcAft>
              <a:defRPr sz="3600" b="1">
                <a:solidFill>
                  <a:srgbClr val="080808"/>
                </a:solidFill>
                <a:latin typeface="Arial" charset="0"/>
              </a:defRPr>
            </a:lvl6pPr>
            <a:lvl7pPr marL="914400" algn="l" rtl="0" eaLnBrk="1" fontAlgn="base" hangingPunct="1">
              <a:spcBef>
                <a:spcPct val="0"/>
              </a:spcBef>
              <a:spcAft>
                <a:spcPct val="0"/>
              </a:spcAft>
              <a:defRPr sz="3600" b="1">
                <a:solidFill>
                  <a:srgbClr val="080808"/>
                </a:solidFill>
                <a:latin typeface="Arial" charset="0"/>
              </a:defRPr>
            </a:lvl7pPr>
            <a:lvl8pPr marL="1371600" algn="l" rtl="0" eaLnBrk="1" fontAlgn="base" hangingPunct="1">
              <a:spcBef>
                <a:spcPct val="0"/>
              </a:spcBef>
              <a:spcAft>
                <a:spcPct val="0"/>
              </a:spcAft>
              <a:defRPr sz="3600" b="1">
                <a:solidFill>
                  <a:srgbClr val="080808"/>
                </a:solidFill>
                <a:latin typeface="Arial" charset="0"/>
              </a:defRPr>
            </a:lvl8pPr>
            <a:lvl9pPr marL="1828800" algn="l" rtl="0" eaLnBrk="1" fontAlgn="base" hangingPunct="1">
              <a:spcBef>
                <a:spcPct val="0"/>
              </a:spcBef>
              <a:spcAft>
                <a:spcPct val="0"/>
              </a:spcAft>
              <a:defRPr sz="3600" b="1">
                <a:solidFill>
                  <a:srgbClr val="080808"/>
                </a:solidFill>
                <a:latin typeface="Arial" charset="0"/>
              </a:defRPr>
            </a:lvl9pPr>
          </a:lstStyle>
          <a:p>
            <a:pPr>
              <a:defRPr/>
            </a:pPr>
            <a:r>
              <a:rPr lang="en-US" sz="4320" dirty="0">
                <a:solidFill>
                  <a:schemeClr val="accent5"/>
                </a:solidFill>
                <a:latin typeface="+mj-lt"/>
              </a:rPr>
              <a:t>Key Performance Indicators (KPIs)</a:t>
            </a:r>
          </a:p>
        </p:txBody>
      </p:sp>
      <p:sp>
        <p:nvSpPr>
          <p:cNvPr id="11" name="Content Placeholder 1"/>
          <p:cNvSpPr txBox="1">
            <a:spLocks/>
          </p:cNvSpPr>
          <p:nvPr/>
        </p:nvSpPr>
        <p:spPr>
          <a:xfrm>
            <a:off x="926123" y="1078522"/>
            <a:ext cx="12520246" cy="6916616"/>
          </a:xfrm>
          <a:prstGeom prst="rect">
            <a:avLst/>
          </a:prstGeom>
        </p:spPr>
        <p:txBody>
          <a:bodyPr/>
          <a:lstStyle>
            <a:lvl1pPr marL="342900" indent="-342900" algn="l" rtl="0" eaLnBrk="1" fontAlgn="base" hangingPunct="1">
              <a:spcBef>
                <a:spcPct val="20000"/>
              </a:spcBef>
              <a:spcAft>
                <a:spcPct val="0"/>
              </a:spcAft>
              <a:buChar char="•"/>
              <a:defRPr sz="2800">
                <a:solidFill>
                  <a:srgbClr val="080808"/>
                </a:solidFill>
                <a:latin typeface="Calibri"/>
                <a:ea typeface="+mn-ea"/>
                <a:cs typeface="Calibri"/>
              </a:defRPr>
            </a:lvl1pPr>
            <a:lvl2pPr marL="742950" indent="-285750" algn="l" rtl="0" eaLnBrk="1" fontAlgn="base" hangingPunct="1">
              <a:spcBef>
                <a:spcPct val="20000"/>
              </a:spcBef>
              <a:spcAft>
                <a:spcPct val="0"/>
              </a:spcAft>
              <a:buChar char="–"/>
              <a:defRPr sz="2400" b="1">
                <a:solidFill>
                  <a:srgbClr val="080808"/>
                </a:solidFill>
                <a:latin typeface="Calibri"/>
                <a:cs typeface="Calibri"/>
              </a:defRPr>
            </a:lvl2pPr>
            <a:lvl3pPr marL="1143000" indent="-228600" algn="l" rtl="0" eaLnBrk="1" fontAlgn="base" hangingPunct="1">
              <a:spcBef>
                <a:spcPct val="20000"/>
              </a:spcBef>
              <a:spcAft>
                <a:spcPct val="0"/>
              </a:spcAft>
              <a:buChar char="•"/>
              <a:defRPr sz="2400">
                <a:solidFill>
                  <a:srgbClr val="080808"/>
                </a:solidFill>
                <a:latin typeface="Calibri"/>
                <a:cs typeface="Calibri"/>
              </a:defRPr>
            </a:lvl3pPr>
            <a:lvl4pPr marL="1600200" indent="-228600" algn="l" rtl="0" eaLnBrk="1" fontAlgn="base" hangingPunct="1">
              <a:spcBef>
                <a:spcPct val="20000"/>
              </a:spcBef>
              <a:spcAft>
                <a:spcPct val="0"/>
              </a:spcAft>
              <a:buChar char="–"/>
              <a:defRPr sz="2000">
                <a:solidFill>
                  <a:srgbClr val="080808"/>
                </a:solidFill>
                <a:latin typeface="Calibri"/>
                <a:cs typeface="Calibri"/>
              </a:defRPr>
            </a:lvl4pPr>
            <a:lvl5pPr marL="2057400" indent="-228600" algn="l" rtl="0" eaLnBrk="1" fontAlgn="base" hangingPunct="1">
              <a:spcBef>
                <a:spcPct val="20000"/>
              </a:spcBef>
              <a:spcAft>
                <a:spcPct val="0"/>
              </a:spcAft>
              <a:buChar char="»"/>
              <a:defRPr sz="2000">
                <a:solidFill>
                  <a:srgbClr val="080808"/>
                </a:solidFill>
                <a:latin typeface="Calibri"/>
                <a:cs typeface="Calibri"/>
              </a:defRPr>
            </a:lvl5pPr>
            <a:lvl6pPr marL="2514600" indent="-228600" algn="l" rtl="0" eaLnBrk="1" fontAlgn="base" hangingPunct="1">
              <a:spcBef>
                <a:spcPct val="20000"/>
              </a:spcBef>
              <a:spcAft>
                <a:spcPct val="0"/>
              </a:spcAft>
              <a:buChar char="»"/>
              <a:defRPr sz="2000">
                <a:solidFill>
                  <a:srgbClr val="080808"/>
                </a:solidFill>
                <a:latin typeface="+mn-lt"/>
              </a:defRPr>
            </a:lvl6pPr>
            <a:lvl7pPr marL="2971800" indent="-228600" algn="l" rtl="0" eaLnBrk="1" fontAlgn="base" hangingPunct="1">
              <a:spcBef>
                <a:spcPct val="20000"/>
              </a:spcBef>
              <a:spcAft>
                <a:spcPct val="0"/>
              </a:spcAft>
              <a:buChar char="»"/>
              <a:defRPr sz="2000">
                <a:solidFill>
                  <a:srgbClr val="080808"/>
                </a:solidFill>
                <a:latin typeface="+mn-lt"/>
              </a:defRPr>
            </a:lvl7pPr>
            <a:lvl8pPr marL="3429000" indent="-228600" algn="l" rtl="0" eaLnBrk="1" fontAlgn="base" hangingPunct="1">
              <a:spcBef>
                <a:spcPct val="20000"/>
              </a:spcBef>
              <a:spcAft>
                <a:spcPct val="0"/>
              </a:spcAft>
              <a:buChar char="»"/>
              <a:defRPr sz="2000">
                <a:solidFill>
                  <a:srgbClr val="080808"/>
                </a:solidFill>
                <a:latin typeface="+mn-lt"/>
              </a:defRPr>
            </a:lvl8pPr>
            <a:lvl9pPr marL="3886200" indent="-228600" algn="l" rtl="0" eaLnBrk="1" fontAlgn="base" hangingPunct="1">
              <a:spcBef>
                <a:spcPct val="20000"/>
              </a:spcBef>
              <a:spcAft>
                <a:spcPct val="0"/>
              </a:spcAft>
              <a:buChar char="»"/>
              <a:defRPr sz="2000">
                <a:solidFill>
                  <a:srgbClr val="080808"/>
                </a:solidFill>
                <a:latin typeface="+mn-lt"/>
              </a:defRPr>
            </a:lvl9pPr>
          </a:lstStyle>
          <a:p>
            <a:pPr marL="0" indent="0">
              <a:buNone/>
              <a:defRPr/>
            </a:pPr>
            <a:r>
              <a:rPr lang="en-US" sz="3360" dirty="0">
                <a:solidFill>
                  <a:schemeClr val="accent5"/>
                </a:solidFill>
                <a:latin typeface="+mn-lt"/>
              </a:rPr>
              <a:t>A KPI is a type of performance </a:t>
            </a:r>
            <a:r>
              <a:rPr lang="en-US" sz="3360" dirty="0" smtClean="0">
                <a:solidFill>
                  <a:schemeClr val="accent5"/>
                </a:solidFill>
                <a:latin typeface="+mn-lt"/>
              </a:rPr>
              <a:t>measurement, used </a:t>
            </a:r>
            <a:r>
              <a:rPr lang="en-US" sz="3360" dirty="0">
                <a:solidFill>
                  <a:schemeClr val="accent5"/>
                </a:solidFill>
                <a:latin typeface="+mn-lt"/>
              </a:rPr>
              <a:t>to evaluate success or achievement against a specific goal</a:t>
            </a:r>
          </a:p>
          <a:p>
            <a:pPr lvl="1">
              <a:defRPr/>
            </a:pPr>
            <a:r>
              <a:rPr lang="en-US" sz="2960" b="0" dirty="0">
                <a:solidFill>
                  <a:schemeClr val="accent5"/>
                </a:solidFill>
                <a:latin typeface="+mn-lt"/>
              </a:rPr>
              <a:t>Can be operational or strategic</a:t>
            </a:r>
          </a:p>
          <a:p>
            <a:pPr lvl="1">
              <a:defRPr/>
            </a:pPr>
            <a:r>
              <a:rPr lang="en-US" sz="2960" b="0" dirty="0">
                <a:solidFill>
                  <a:schemeClr val="accent5"/>
                </a:solidFill>
                <a:latin typeface="+mn-lt"/>
              </a:rPr>
              <a:t>Help to identify areas that need attention</a:t>
            </a:r>
          </a:p>
          <a:p>
            <a:pPr lvl="2">
              <a:defRPr/>
            </a:pPr>
            <a:r>
              <a:rPr lang="en-US" sz="2880" dirty="0">
                <a:solidFill>
                  <a:schemeClr val="accent5"/>
                </a:solidFill>
                <a:latin typeface="+mn-lt"/>
              </a:rPr>
              <a:t>More “where to look” vs. “this happened”</a:t>
            </a:r>
          </a:p>
          <a:p>
            <a:pPr lvl="1">
              <a:defRPr/>
            </a:pPr>
            <a:r>
              <a:rPr lang="en-US" sz="2960" b="0" dirty="0">
                <a:solidFill>
                  <a:schemeClr val="accent5"/>
                </a:solidFill>
                <a:latin typeface="+mn-lt"/>
              </a:rPr>
              <a:t>Knowledge of “what matters” to an</a:t>
            </a:r>
            <a:br>
              <a:rPr lang="en-US" sz="2960" b="0" dirty="0">
                <a:solidFill>
                  <a:schemeClr val="accent5"/>
                </a:solidFill>
                <a:latin typeface="+mn-lt"/>
              </a:rPr>
            </a:br>
            <a:r>
              <a:rPr lang="en-US" sz="2960" b="0" dirty="0">
                <a:solidFill>
                  <a:schemeClr val="accent5"/>
                </a:solidFill>
                <a:latin typeface="+mn-lt"/>
              </a:rPr>
              <a:t>organization makes KPIs relevant</a:t>
            </a:r>
          </a:p>
          <a:p>
            <a:pPr lvl="1">
              <a:defRPr/>
            </a:pPr>
            <a:r>
              <a:rPr lang="en-US" sz="2960" b="0" dirty="0">
                <a:solidFill>
                  <a:schemeClr val="accent5"/>
                </a:solidFill>
                <a:latin typeface="+mn-lt"/>
              </a:rPr>
              <a:t>Often included in dashboard </a:t>
            </a:r>
            <a:r>
              <a:rPr lang="en-US" sz="2960" b="0" dirty="0" smtClean="0">
                <a:solidFill>
                  <a:schemeClr val="accent5"/>
                </a:solidFill>
                <a:latin typeface="+mn-lt"/>
              </a:rPr>
              <a:t>displays</a:t>
            </a:r>
          </a:p>
          <a:p>
            <a:pPr marL="0" indent="0">
              <a:buNone/>
              <a:defRPr/>
            </a:pPr>
            <a:r>
              <a:rPr lang="en-US" sz="3360" dirty="0">
                <a:solidFill>
                  <a:schemeClr val="accent5"/>
                </a:solidFill>
                <a:latin typeface="+mn-lt"/>
              </a:rPr>
              <a:t/>
            </a:r>
            <a:br>
              <a:rPr lang="en-US" sz="3360" dirty="0">
                <a:solidFill>
                  <a:schemeClr val="accent5"/>
                </a:solidFill>
                <a:latin typeface="+mn-lt"/>
              </a:rPr>
            </a:br>
            <a:r>
              <a:rPr lang="en-US" sz="3360" b="1" i="1" dirty="0">
                <a:solidFill>
                  <a:schemeClr val="accent5"/>
                </a:solidFill>
                <a:latin typeface="+mn-lt"/>
              </a:rPr>
              <a:t>You must know what you’re measuring and what performance is desired </a:t>
            </a:r>
            <a:r>
              <a:rPr lang="en-US" sz="3360" b="1" i="1" u="sng" dirty="0">
                <a:solidFill>
                  <a:schemeClr val="accent5"/>
                </a:solidFill>
                <a:latin typeface="+mn-lt"/>
              </a:rPr>
              <a:t>befor</a:t>
            </a:r>
            <a:r>
              <a:rPr lang="en-US" sz="3360" b="1" i="1" dirty="0">
                <a:solidFill>
                  <a:schemeClr val="accent5"/>
                </a:solidFill>
                <a:latin typeface="+mn-lt"/>
              </a:rPr>
              <a:t>e you create a KPI.</a:t>
            </a:r>
          </a:p>
        </p:txBody>
      </p:sp>
    </p:spTree>
    <p:extLst>
      <p:ext uri="{BB962C8B-B14F-4D97-AF65-F5344CB8AC3E}">
        <p14:creationId xmlns:p14="http://schemas.microsoft.com/office/powerpoint/2010/main" val="3962001806"/>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xEl>
                                              <p:pRg st="1" end="1"/>
                                            </p:txEl>
                                          </p:spTgt>
                                        </p:tgtEl>
                                        <p:attrNameLst>
                                          <p:attrName>style.visibility</p:attrName>
                                        </p:attrNameLst>
                                      </p:cBhvr>
                                      <p:to>
                                        <p:strVal val="visible"/>
                                      </p:to>
                                    </p:set>
                                    <p:animEffect transition="in" filter="fade">
                                      <p:cBhvr>
                                        <p:cTn id="10" dur="500"/>
                                        <p:tgtEl>
                                          <p:spTgt spid="11">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xEl>
                                              <p:pRg st="2" end="2"/>
                                            </p:txEl>
                                          </p:spTgt>
                                        </p:tgtEl>
                                        <p:attrNameLst>
                                          <p:attrName>style.visibility</p:attrName>
                                        </p:attrNameLst>
                                      </p:cBhvr>
                                      <p:to>
                                        <p:strVal val="visible"/>
                                      </p:to>
                                    </p:set>
                                    <p:animEffect transition="in" filter="fade">
                                      <p:cBhvr>
                                        <p:cTn id="13" dur="500"/>
                                        <p:tgtEl>
                                          <p:spTgt spid="11">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xEl>
                                              <p:pRg st="3" end="3"/>
                                            </p:txEl>
                                          </p:spTgt>
                                        </p:tgtEl>
                                        <p:attrNameLst>
                                          <p:attrName>style.visibility</p:attrName>
                                        </p:attrNameLst>
                                      </p:cBhvr>
                                      <p:to>
                                        <p:strVal val="visible"/>
                                      </p:to>
                                    </p:set>
                                    <p:animEffect transition="in" filter="fade">
                                      <p:cBhvr>
                                        <p:cTn id="16" dur="500"/>
                                        <p:tgtEl>
                                          <p:spTgt spid="11">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1">
                                            <p:txEl>
                                              <p:pRg st="4" end="4"/>
                                            </p:txEl>
                                          </p:spTgt>
                                        </p:tgtEl>
                                        <p:attrNameLst>
                                          <p:attrName>style.visibility</p:attrName>
                                        </p:attrNameLst>
                                      </p:cBhvr>
                                      <p:to>
                                        <p:strVal val="visible"/>
                                      </p:to>
                                    </p:set>
                                    <p:animEffect transition="in" filter="fade">
                                      <p:cBhvr>
                                        <p:cTn id="19" dur="500"/>
                                        <p:tgtEl>
                                          <p:spTgt spid="11">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1">
                                            <p:txEl>
                                              <p:pRg st="5" end="5"/>
                                            </p:txEl>
                                          </p:spTgt>
                                        </p:tgtEl>
                                        <p:attrNameLst>
                                          <p:attrName>style.visibility</p:attrName>
                                        </p:attrNameLst>
                                      </p:cBhvr>
                                      <p:to>
                                        <p:strVal val="visible"/>
                                      </p:to>
                                    </p:set>
                                    <p:animEffect transition="in" filter="fade">
                                      <p:cBhvr>
                                        <p:cTn id="22" dur="500"/>
                                        <p:tgtEl>
                                          <p:spTgt spid="11">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1">
                                            <p:txEl>
                                              <p:pRg st="6" end="6"/>
                                            </p:txEl>
                                          </p:spTgt>
                                        </p:tgtEl>
                                        <p:attrNameLst>
                                          <p:attrName>style.visibility</p:attrName>
                                        </p:attrNameLst>
                                      </p:cBhvr>
                                      <p:to>
                                        <p:strVal val="visible"/>
                                      </p:to>
                                    </p:set>
                                    <p:animEffect transition="in" filter="fade">
                                      <p:cBhvr>
                                        <p:cTn id="27" dur="500"/>
                                        <p:tgtEl>
                                          <p:spTgt spid="11">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993391" y="0"/>
            <a:ext cx="10984999" cy="8238749"/>
          </a:xfrm>
          <a:prstGeom prst="rect">
            <a:avLst/>
          </a:prstGeom>
        </p:spPr>
      </p:pic>
    </p:spTree>
    <p:extLst>
      <p:ext uri="{BB962C8B-B14F-4D97-AF65-F5344CB8AC3E}">
        <p14:creationId xmlns:p14="http://schemas.microsoft.com/office/powerpoint/2010/main" val="3358254612"/>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1"/>
          <p:cNvSpPr>
            <a:spLocks noGrp="1" noChangeArrowheads="1"/>
          </p:cNvSpPr>
          <p:nvPr>
            <p:ph type="title" idx="4294967295"/>
          </p:nvPr>
        </p:nvSpPr>
        <p:spPr>
          <a:xfrm>
            <a:off x="275772" y="2047421"/>
            <a:ext cx="8829675" cy="1136650"/>
          </a:xfrm>
        </p:spPr>
        <p:txBody>
          <a:bodyPr/>
          <a:lstStyle/>
          <a:p>
            <a:pPr eaLnBrk="1" hangingPunct="1">
              <a:defRPr/>
            </a:pPr>
            <a:r>
              <a:rPr lang="en-US" sz="5400" i="1" dirty="0"/>
              <a:t>The Duell Rules</a:t>
            </a:r>
            <a:br>
              <a:rPr lang="en-US" sz="5400" i="1" dirty="0"/>
            </a:br>
            <a:r>
              <a:rPr lang="en-US" sz="3840" i="1" dirty="0"/>
              <a:t>For Actionable Visualizations</a:t>
            </a:r>
          </a:p>
        </p:txBody>
      </p:sp>
      <p:sp>
        <p:nvSpPr>
          <p:cNvPr id="4" name="Rectangle 3"/>
          <p:cNvSpPr/>
          <p:nvPr/>
        </p:nvSpPr>
        <p:spPr>
          <a:xfrm>
            <a:off x="2321857" y="6578990"/>
            <a:ext cx="4761781" cy="830997"/>
          </a:xfrm>
          <a:prstGeom prst="rect">
            <a:avLst/>
          </a:prstGeom>
        </p:spPr>
        <p:txBody>
          <a:bodyPr wrap="square">
            <a:spAutoFit/>
          </a:bodyPr>
          <a:lstStyle/>
          <a:p>
            <a:r>
              <a:rPr lang="en-US" sz="2400" i="1" dirty="0" smtClean="0">
                <a:solidFill>
                  <a:schemeClr val="bg1">
                    <a:lumMod val="50000"/>
                  </a:schemeClr>
                </a:solidFill>
                <a:latin typeface="Merriweather Light"/>
              </a:rPr>
              <a:t>Created by Eric </a:t>
            </a:r>
            <a:r>
              <a:rPr lang="en-US" sz="2400" i="1" dirty="0" err="1" smtClean="0">
                <a:solidFill>
                  <a:schemeClr val="bg1">
                    <a:lumMod val="50000"/>
                  </a:schemeClr>
                </a:solidFill>
                <a:latin typeface="Merriweather Light"/>
              </a:rPr>
              <a:t>Duell</a:t>
            </a:r>
            <a:endParaRPr lang="en-US" sz="2400" i="1" dirty="0" smtClean="0">
              <a:solidFill>
                <a:schemeClr val="bg1">
                  <a:lumMod val="50000"/>
                </a:schemeClr>
              </a:solidFill>
              <a:latin typeface="Merriweather Light"/>
            </a:endParaRPr>
          </a:p>
          <a:p>
            <a:r>
              <a:rPr lang="en-US" sz="2400" i="1" dirty="0" smtClean="0">
                <a:solidFill>
                  <a:schemeClr val="bg1">
                    <a:lumMod val="50000"/>
                  </a:schemeClr>
                </a:solidFill>
                <a:latin typeface="Merriweather Light"/>
              </a:rPr>
              <a:t>Used by Permission</a:t>
            </a:r>
            <a:endParaRPr lang="en-US" sz="2400" i="1" dirty="0">
              <a:solidFill>
                <a:schemeClr val="bg1">
                  <a:lumMod val="50000"/>
                </a:schemeClr>
              </a:solidFill>
              <a:latin typeface="Merriweather Light"/>
            </a:endParaRPr>
          </a:p>
        </p:txBody>
      </p:sp>
    </p:spTree>
    <p:extLst>
      <p:ext uri="{BB962C8B-B14F-4D97-AF65-F5344CB8AC3E}">
        <p14:creationId xmlns:p14="http://schemas.microsoft.com/office/powerpoint/2010/main" val="810637344"/>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Rectangle 1"/>
          <p:cNvSpPr>
            <a:spLocks noGrp="1" noChangeArrowheads="1"/>
          </p:cNvSpPr>
          <p:nvPr>
            <p:ph type="title" idx="4294967295"/>
          </p:nvPr>
        </p:nvSpPr>
        <p:spPr>
          <a:xfrm>
            <a:off x="130629" y="279085"/>
            <a:ext cx="14288756" cy="554037"/>
          </a:xfrm>
        </p:spPr>
        <p:txBody>
          <a:bodyPr/>
          <a:lstStyle/>
          <a:p>
            <a:pPr eaLnBrk="1" hangingPunct="1">
              <a:defRPr/>
            </a:pPr>
            <a:r>
              <a:rPr lang="en-US" dirty="0"/>
              <a:t>Duell Rules for Actionable Visualizations</a:t>
            </a:r>
          </a:p>
        </p:txBody>
      </p:sp>
      <p:sp>
        <p:nvSpPr>
          <p:cNvPr id="76802" name="Rectangle 2"/>
          <p:cNvSpPr>
            <a:spLocks noGrp="1" noChangeArrowheads="1"/>
          </p:cNvSpPr>
          <p:nvPr>
            <p:ph idx="4294967295"/>
          </p:nvPr>
        </p:nvSpPr>
        <p:spPr>
          <a:xfrm>
            <a:off x="1026609" y="1791790"/>
            <a:ext cx="12267363" cy="4572000"/>
          </a:xfrm>
        </p:spPr>
        <p:txBody>
          <a:bodyPr/>
          <a:lstStyle/>
          <a:p>
            <a:pPr marL="617220" indent="-617220">
              <a:buFont typeface="+mj-lt"/>
              <a:buAutoNum type="arabicPeriod"/>
              <a:defRPr/>
            </a:pPr>
            <a:r>
              <a:rPr lang="en-US" sz="3500" b="1" dirty="0">
                <a:solidFill>
                  <a:schemeClr val="accent5"/>
                </a:solidFill>
              </a:rPr>
              <a:t>The question to answer must be </a:t>
            </a:r>
            <a:r>
              <a:rPr lang="en-US" sz="3500" b="1" dirty="0" smtClean="0">
                <a:solidFill>
                  <a:schemeClr val="accent5"/>
                </a:solidFill>
              </a:rPr>
              <a:t>identifiable*</a:t>
            </a:r>
            <a:endParaRPr lang="en-US" sz="3500" b="1" dirty="0"/>
          </a:p>
          <a:p>
            <a:pPr marL="617220" indent="-617220">
              <a:buFont typeface="+mj-lt"/>
              <a:buAutoNum type="arabicPeriod"/>
              <a:defRPr/>
            </a:pPr>
            <a:endParaRPr lang="en-US" sz="3500" b="1" dirty="0"/>
          </a:p>
          <a:p>
            <a:pPr marL="480060" lvl="1" indent="0">
              <a:spcAft>
                <a:spcPts val="3000"/>
              </a:spcAft>
              <a:buNone/>
              <a:defRPr/>
            </a:pPr>
            <a:r>
              <a:rPr lang="en-US" sz="3500" dirty="0"/>
              <a:t>Articulate the question you wish to answer and </a:t>
            </a:r>
            <a:r>
              <a:rPr lang="en-US" sz="3500" i="1" dirty="0"/>
              <a:t>write it out:</a:t>
            </a:r>
            <a:br>
              <a:rPr lang="en-US" sz="3500" i="1" dirty="0"/>
            </a:br>
            <a:r>
              <a:rPr lang="en-US" sz="3500" i="1" dirty="0"/>
              <a:t>“I want to know who my best customers are.”</a:t>
            </a:r>
            <a:br>
              <a:rPr lang="en-US" sz="3500" i="1" dirty="0"/>
            </a:br>
            <a:r>
              <a:rPr lang="en-US" sz="3500" i="1" dirty="0"/>
              <a:t>“ I need to be able to identify customers at risk.”</a:t>
            </a:r>
            <a:br>
              <a:rPr lang="en-US" sz="3500" i="1" dirty="0"/>
            </a:br>
            <a:r>
              <a:rPr lang="en-US" sz="3500" i="1" dirty="0"/>
              <a:t>“How is our sales team performing against its goals</a:t>
            </a:r>
            <a:r>
              <a:rPr lang="en-US" sz="3500" i="1" dirty="0" smtClean="0"/>
              <a:t>?”</a:t>
            </a:r>
            <a:endParaRPr lang="en-US" sz="3500" i="1" dirty="0"/>
          </a:p>
          <a:p>
            <a:pPr marL="480060" lvl="1" indent="0">
              <a:buNone/>
              <a:defRPr/>
            </a:pPr>
            <a:r>
              <a:rPr lang="en-US" sz="2400" i="1" dirty="0" smtClean="0"/>
              <a:t>*Note – This is different from Exploratory Data Analysis</a:t>
            </a:r>
            <a:endParaRPr lang="en-US" sz="2400" i="1" dirty="0"/>
          </a:p>
        </p:txBody>
      </p:sp>
      <p:sp>
        <p:nvSpPr>
          <p:cNvPr id="5" name="Rectangle 4"/>
          <p:cNvSpPr/>
          <p:nvPr/>
        </p:nvSpPr>
        <p:spPr>
          <a:xfrm>
            <a:off x="2285999" y="6578990"/>
            <a:ext cx="4761781" cy="461665"/>
          </a:xfrm>
          <a:prstGeom prst="rect">
            <a:avLst/>
          </a:prstGeom>
        </p:spPr>
        <p:txBody>
          <a:bodyPr wrap="square">
            <a:spAutoFit/>
          </a:bodyPr>
          <a:lstStyle/>
          <a:p>
            <a:r>
              <a:rPr lang="en-US" sz="2400" i="1" dirty="0" smtClean="0">
                <a:solidFill>
                  <a:schemeClr val="bg1">
                    <a:lumMod val="50000"/>
                  </a:schemeClr>
                </a:solidFill>
                <a:latin typeface="Merriweather Light"/>
              </a:rPr>
              <a:t>Used by </a:t>
            </a:r>
            <a:r>
              <a:rPr lang="en-US" sz="2400" i="1" dirty="0">
                <a:solidFill>
                  <a:schemeClr val="bg1">
                    <a:lumMod val="50000"/>
                  </a:schemeClr>
                </a:solidFill>
                <a:latin typeface="Merriweather Light"/>
              </a:rPr>
              <a:t>permission </a:t>
            </a:r>
            <a:r>
              <a:rPr lang="en-US" sz="2400" i="1" dirty="0" smtClean="0">
                <a:solidFill>
                  <a:schemeClr val="bg1">
                    <a:lumMod val="50000"/>
                  </a:schemeClr>
                </a:solidFill>
                <a:latin typeface="Merriweather Light"/>
              </a:rPr>
              <a:t>of Eric </a:t>
            </a:r>
            <a:r>
              <a:rPr lang="en-US" sz="2400" i="1" dirty="0" err="1" smtClean="0">
                <a:solidFill>
                  <a:schemeClr val="bg1">
                    <a:lumMod val="50000"/>
                  </a:schemeClr>
                </a:solidFill>
                <a:latin typeface="Merriweather Light"/>
              </a:rPr>
              <a:t>Duell</a:t>
            </a:r>
            <a:endParaRPr lang="en-US" sz="2400" i="1" dirty="0">
              <a:solidFill>
                <a:schemeClr val="bg1">
                  <a:lumMod val="50000"/>
                </a:schemeClr>
              </a:solidFill>
              <a:latin typeface="Merriweather Light"/>
            </a:endParaRPr>
          </a:p>
        </p:txBody>
      </p:sp>
    </p:spTree>
    <p:extLst>
      <p:ext uri="{BB962C8B-B14F-4D97-AF65-F5344CB8AC3E}">
        <p14:creationId xmlns:p14="http://schemas.microsoft.com/office/powerpoint/2010/main" val="2989318093"/>
      </p:ext>
    </p:extLst>
  </p:cSld>
  <p:clrMapOvr>
    <a:masterClrMapping/>
  </p:clrMapOvr>
  <p:transition spd="slow">
    <p:wipe dir="d"/>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87832" y="260915"/>
            <a:ext cx="10454736" cy="7837781"/>
          </a:xfrm>
          <a:prstGeom prst="rect">
            <a:avLst/>
          </a:prstGeom>
        </p:spPr>
      </p:pic>
    </p:spTree>
    <p:extLst>
      <p:ext uri="{BB962C8B-B14F-4D97-AF65-F5344CB8AC3E}">
        <p14:creationId xmlns:p14="http://schemas.microsoft.com/office/powerpoint/2010/main" val="11941621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1"/>
          <p:cNvSpPr>
            <a:spLocks noGrp="1" noChangeArrowheads="1"/>
          </p:cNvSpPr>
          <p:nvPr>
            <p:ph type="title" idx="4294967295"/>
          </p:nvPr>
        </p:nvSpPr>
        <p:spPr>
          <a:xfrm>
            <a:off x="145143" y="2468336"/>
            <a:ext cx="8829675" cy="1137556"/>
          </a:xfrm>
        </p:spPr>
        <p:txBody>
          <a:bodyPr/>
          <a:lstStyle/>
          <a:p>
            <a:pPr eaLnBrk="1" hangingPunct="1">
              <a:defRPr/>
            </a:pPr>
            <a:r>
              <a:rPr lang="en-US" sz="5400" dirty="0" smtClean="0"/>
              <a:t>What is a dashboard?</a:t>
            </a:r>
            <a:r>
              <a:rPr lang="en-US" sz="5400" dirty="0"/>
              <a:t/>
            </a:r>
            <a:br>
              <a:rPr lang="en-US" sz="5400" dirty="0"/>
            </a:br>
            <a:endParaRPr lang="en-US" sz="3840" dirty="0"/>
          </a:p>
        </p:txBody>
      </p:sp>
    </p:spTree>
    <p:extLst>
      <p:ext uri="{BB962C8B-B14F-4D97-AF65-F5344CB8AC3E}">
        <p14:creationId xmlns:p14="http://schemas.microsoft.com/office/powerpoint/2010/main" val="403527177"/>
      </p:ext>
    </p:extLst>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xmlns:p14="http://schemas.microsoft.com/office/powerpoint/2010/main" spd="slow">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FF686B"/>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2788508" y="0"/>
            <a:ext cx="9053384" cy="8229600"/>
          </a:xfrm>
          <a:prstGeom prst="rect">
            <a:avLst/>
          </a:prstGeom>
        </p:spPr>
      </p:pic>
    </p:spTree>
    <p:extLst>
      <p:ext uri="{BB962C8B-B14F-4D97-AF65-F5344CB8AC3E}">
        <p14:creationId xmlns:p14="http://schemas.microsoft.com/office/powerpoint/2010/main" val="259019831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0D0F14"/>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70413" y="0"/>
            <a:ext cx="10296335" cy="8235007"/>
          </a:xfrm>
          <a:prstGeom prst="rect">
            <a:avLst/>
          </a:prstGeom>
        </p:spPr>
      </p:pic>
    </p:spTree>
    <p:extLst>
      <p:ext uri="{BB962C8B-B14F-4D97-AF65-F5344CB8AC3E}">
        <p14:creationId xmlns:p14="http://schemas.microsoft.com/office/powerpoint/2010/main" val="6949242"/>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
          <p:cNvSpPr txBox="1">
            <a:spLocks noChangeArrowheads="1"/>
          </p:cNvSpPr>
          <p:nvPr/>
        </p:nvSpPr>
        <p:spPr bwMode="auto">
          <a:xfrm>
            <a:off x="130629" y="279085"/>
            <a:ext cx="14288756" cy="5540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spAutoFit/>
          </a:bodyPr>
          <a:lstStyle>
            <a:lvl1pPr algn="l" defTabSz="1304925" rtl="0" eaLnBrk="1" fontAlgn="base" hangingPunct="1">
              <a:lnSpc>
                <a:spcPct val="80000"/>
              </a:lnSpc>
              <a:spcBef>
                <a:spcPct val="0"/>
              </a:spcBef>
              <a:spcAft>
                <a:spcPct val="0"/>
              </a:spcAft>
              <a:defRPr sz="4500" kern="1200">
                <a:solidFill>
                  <a:srgbClr val="4C4C4C"/>
                </a:solidFill>
                <a:latin typeface="BentonSans Book"/>
                <a:ea typeface="ＭＳ Ｐゴシック" charset="0"/>
                <a:cs typeface="BentonSans Book"/>
              </a:defRPr>
            </a:lvl1pPr>
            <a:lvl2pPr algn="l" defTabSz="1304925" rtl="0" eaLnBrk="1" fontAlgn="base" hangingPunct="1">
              <a:lnSpc>
                <a:spcPct val="90000"/>
              </a:lnSpc>
              <a:spcBef>
                <a:spcPct val="0"/>
              </a:spcBef>
              <a:spcAft>
                <a:spcPct val="0"/>
              </a:spcAft>
              <a:defRPr sz="4500">
                <a:solidFill>
                  <a:srgbClr val="4C4C4C"/>
                </a:solidFill>
                <a:latin typeface="BentonSans Book" charset="0"/>
                <a:ea typeface="ＭＳ Ｐゴシック" charset="0"/>
              </a:defRPr>
            </a:lvl2pPr>
            <a:lvl3pPr algn="l" defTabSz="1304925" rtl="0" eaLnBrk="1" fontAlgn="base" hangingPunct="1">
              <a:lnSpc>
                <a:spcPct val="90000"/>
              </a:lnSpc>
              <a:spcBef>
                <a:spcPct val="0"/>
              </a:spcBef>
              <a:spcAft>
                <a:spcPct val="0"/>
              </a:spcAft>
              <a:defRPr sz="4500">
                <a:solidFill>
                  <a:srgbClr val="4C4C4C"/>
                </a:solidFill>
                <a:latin typeface="BentonSans Book" charset="0"/>
                <a:ea typeface="ＭＳ Ｐゴシック" charset="0"/>
              </a:defRPr>
            </a:lvl3pPr>
            <a:lvl4pPr algn="l" defTabSz="1304925" rtl="0" eaLnBrk="1" fontAlgn="base" hangingPunct="1">
              <a:lnSpc>
                <a:spcPct val="90000"/>
              </a:lnSpc>
              <a:spcBef>
                <a:spcPct val="0"/>
              </a:spcBef>
              <a:spcAft>
                <a:spcPct val="0"/>
              </a:spcAft>
              <a:defRPr sz="4500">
                <a:solidFill>
                  <a:srgbClr val="4C4C4C"/>
                </a:solidFill>
                <a:latin typeface="BentonSans Book" charset="0"/>
                <a:ea typeface="ＭＳ Ｐゴシック" charset="0"/>
              </a:defRPr>
            </a:lvl4pPr>
            <a:lvl5pPr algn="l" defTabSz="1304925" rtl="0" eaLnBrk="1" fontAlgn="base" hangingPunct="1">
              <a:lnSpc>
                <a:spcPct val="90000"/>
              </a:lnSpc>
              <a:spcBef>
                <a:spcPct val="0"/>
              </a:spcBef>
              <a:spcAft>
                <a:spcPct val="0"/>
              </a:spcAft>
              <a:defRPr sz="4500">
                <a:solidFill>
                  <a:srgbClr val="4C4C4C"/>
                </a:solidFill>
                <a:latin typeface="BentonSans Book" charset="0"/>
                <a:ea typeface="ＭＳ Ｐゴシック" charset="0"/>
              </a:defRPr>
            </a:lvl5pPr>
            <a:lvl6pPr marL="457200" algn="l" defTabSz="1304925" rtl="0" eaLnBrk="1" fontAlgn="base" hangingPunct="1">
              <a:lnSpc>
                <a:spcPct val="90000"/>
              </a:lnSpc>
              <a:spcBef>
                <a:spcPct val="0"/>
              </a:spcBef>
              <a:spcAft>
                <a:spcPct val="0"/>
              </a:spcAft>
              <a:defRPr sz="4500">
                <a:solidFill>
                  <a:srgbClr val="4C4C4C"/>
                </a:solidFill>
                <a:latin typeface="BentonSans Book" charset="0"/>
                <a:ea typeface="ＭＳ Ｐゴシック" charset="0"/>
              </a:defRPr>
            </a:lvl6pPr>
            <a:lvl7pPr marL="914400" algn="l" defTabSz="1304925" rtl="0" eaLnBrk="1" fontAlgn="base" hangingPunct="1">
              <a:lnSpc>
                <a:spcPct val="90000"/>
              </a:lnSpc>
              <a:spcBef>
                <a:spcPct val="0"/>
              </a:spcBef>
              <a:spcAft>
                <a:spcPct val="0"/>
              </a:spcAft>
              <a:defRPr sz="4500">
                <a:solidFill>
                  <a:srgbClr val="4C4C4C"/>
                </a:solidFill>
                <a:latin typeface="BentonSans Book" charset="0"/>
                <a:ea typeface="ＭＳ Ｐゴシック" charset="0"/>
              </a:defRPr>
            </a:lvl7pPr>
            <a:lvl8pPr marL="1371600" algn="l" defTabSz="1304925" rtl="0" eaLnBrk="1" fontAlgn="base" hangingPunct="1">
              <a:lnSpc>
                <a:spcPct val="90000"/>
              </a:lnSpc>
              <a:spcBef>
                <a:spcPct val="0"/>
              </a:spcBef>
              <a:spcAft>
                <a:spcPct val="0"/>
              </a:spcAft>
              <a:defRPr sz="4500">
                <a:solidFill>
                  <a:srgbClr val="4C4C4C"/>
                </a:solidFill>
                <a:latin typeface="BentonSans Book" charset="0"/>
                <a:ea typeface="ＭＳ Ｐゴシック" charset="0"/>
              </a:defRPr>
            </a:lvl8pPr>
            <a:lvl9pPr marL="1828800" algn="l" defTabSz="1304925" rtl="0" eaLnBrk="1" fontAlgn="base" hangingPunct="1">
              <a:lnSpc>
                <a:spcPct val="90000"/>
              </a:lnSpc>
              <a:spcBef>
                <a:spcPct val="0"/>
              </a:spcBef>
              <a:spcAft>
                <a:spcPct val="0"/>
              </a:spcAft>
              <a:defRPr sz="4500">
                <a:solidFill>
                  <a:srgbClr val="4C4C4C"/>
                </a:solidFill>
                <a:latin typeface="BentonSans Book" charset="0"/>
                <a:ea typeface="ＭＳ Ｐゴシック" charset="0"/>
              </a:defRPr>
            </a:lvl9pPr>
          </a:lstStyle>
          <a:p>
            <a:pPr>
              <a:defRPr/>
            </a:pPr>
            <a:r>
              <a:rPr lang="en-US" smtClean="0"/>
              <a:t>Duell Rules for Actionable Visualizations</a:t>
            </a:r>
            <a:endParaRPr lang="en-US" dirty="0"/>
          </a:p>
        </p:txBody>
      </p:sp>
      <p:sp>
        <p:nvSpPr>
          <p:cNvPr id="7" name="Rectangle 2"/>
          <p:cNvSpPr txBox="1">
            <a:spLocks noChangeArrowheads="1"/>
          </p:cNvSpPr>
          <p:nvPr/>
        </p:nvSpPr>
        <p:spPr>
          <a:xfrm>
            <a:off x="1026609" y="1791790"/>
            <a:ext cx="12267363" cy="4572000"/>
          </a:xfrm>
        </p:spPr>
        <p:txBody>
          <a:bodyPr/>
          <a:lstStyle>
            <a:lvl1pPr marL="488950" indent="-488950" algn="l" defTabSz="1304925" rtl="0" eaLnBrk="1" fontAlgn="base" hangingPunct="1">
              <a:spcBef>
                <a:spcPct val="20000"/>
              </a:spcBef>
              <a:spcAft>
                <a:spcPct val="0"/>
              </a:spcAft>
              <a:buFont typeface="Arial" charset="0"/>
              <a:buChar char="•"/>
              <a:defRPr sz="4600" kern="1200">
                <a:solidFill>
                  <a:schemeClr val="tx1"/>
                </a:solidFill>
                <a:latin typeface="+mn-lt"/>
                <a:ea typeface="ＭＳ Ｐゴシック" charset="0"/>
                <a:cs typeface="ＭＳ Ｐゴシック" charset="0"/>
              </a:defRPr>
            </a:lvl1pPr>
            <a:lvl2pPr marL="1060450" indent="-407988" algn="l" defTabSz="1304925" rtl="0" eaLnBrk="1" fontAlgn="base" hangingPunct="1">
              <a:spcBef>
                <a:spcPct val="20000"/>
              </a:spcBef>
              <a:spcAft>
                <a:spcPct val="0"/>
              </a:spcAft>
              <a:buFont typeface="Arial" charset="0"/>
              <a:buChar char="–"/>
              <a:defRPr sz="4000" kern="1200">
                <a:solidFill>
                  <a:schemeClr val="tx1"/>
                </a:solidFill>
                <a:latin typeface="+mn-lt"/>
                <a:ea typeface="ＭＳ Ｐゴシック" charset="0"/>
                <a:cs typeface="+mn-cs"/>
              </a:defRPr>
            </a:lvl2pPr>
            <a:lvl3pPr marL="1631950" indent="-325438" algn="l" defTabSz="1304925" rtl="0" eaLnBrk="1" fontAlgn="base" hangingPunct="1">
              <a:spcBef>
                <a:spcPct val="20000"/>
              </a:spcBef>
              <a:spcAft>
                <a:spcPct val="0"/>
              </a:spcAft>
              <a:buFont typeface="Arial" charset="0"/>
              <a:buChar char="•"/>
              <a:defRPr sz="3400" kern="1200">
                <a:solidFill>
                  <a:schemeClr val="tx1"/>
                </a:solidFill>
                <a:latin typeface="+mn-lt"/>
                <a:ea typeface="ＭＳ Ｐゴシック" charset="0"/>
                <a:cs typeface="+mn-cs"/>
              </a:defRPr>
            </a:lvl3pPr>
            <a:lvl4pPr marL="2284413" indent="-325438" algn="l" defTabSz="1304925" rtl="0" eaLnBrk="1" fontAlgn="base" hangingPunct="1">
              <a:spcBef>
                <a:spcPct val="20000"/>
              </a:spcBef>
              <a:spcAft>
                <a:spcPct val="0"/>
              </a:spcAft>
              <a:buFont typeface="Arial" charset="0"/>
              <a:buChar char="–"/>
              <a:defRPr sz="2900" kern="1200">
                <a:solidFill>
                  <a:schemeClr val="tx1"/>
                </a:solidFill>
                <a:latin typeface="+mn-lt"/>
                <a:ea typeface="ＭＳ Ｐゴシック" charset="0"/>
                <a:cs typeface="+mn-cs"/>
              </a:defRPr>
            </a:lvl4pPr>
            <a:lvl5pPr marL="2938463" indent="-325438" algn="l" defTabSz="1304925" rtl="0" eaLnBrk="1" fontAlgn="base" hangingPunct="1">
              <a:spcBef>
                <a:spcPct val="20000"/>
              </a:spcBef>
              <a:spcAft>
                <a:spcPct val="0"/>
              </a:spcAft>
              <a:buFont typeface="Arial" charset="0"/>
              <a:buChar char="»"/>
              <a:defRPr sz="2900" kern="1200">
                <a:solidFill>
                  <a:schemeClr val="tx1"/>
                </a:solidFill>
                <a:latin typeface="+mn-lt"/>
                <a:ea typeface="ＭＳ Ｐゴシック" charset="0"/>
                <a:cs typeface="+mn-cs"/>
              </a:defRPr>
            </a:lvl5pPr>
            <a:lvl6pPr marL="3592106" indent="-326555" algn="l" defTabSz="1306221"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6pPr>
            <a:lvl7pPr marL="4245216" indent="-326555" algn="l" defTabSz="1306221"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7pPr>
            <a:lvl8pPr marL="4898326" indent="-326555" algn="l" defTabSz="1306221"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8pPr>
            <a:lvl9pPr marL="5551437" indent="-326555" algn="l" defTabSz="1306221"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9pPr>
          </a:lstStyle>
          <a:p>
            <a:pPr marL="617220" indent="-617220">
              <a:buFont typeface="+mj-lt"/>
              <a:buAutoNum type="arabicPeriod" startAt="2"/>
              <a:defRPr/>
            </a:pPr>
            <a:r>
              <a:rPr lang="en-US" sz="3500" b="1" dirty="0"/>
              <a:t>The data needed must be available</a:t>
            </a:r>
            <a:r>
              <a:rPr lang="en-US" sz="3500" dirty="0"/>
              <a:t/>
            </a:r>
            <a:br>
              <a:rPr lang="en-US" sz="3500" dirty="0"/>
            </a:br>
            <a:r>
              <a:rPr lang="en-US" sz="3500" dirty="0"/>
              <a:t/>
            </a:r>
            <a:br>
              <a:rPr lang="en-US" sz="3500" dirty="0"/>
            </a:br>
            <a:r>
              <a:rPr lang="en-US" sz="3500" i="1" dirty="0"/>
              <a:t>In some cases, you may need to create it, based on conditions in the data you already have, or by bringing in additional data from another source.</a:t>
            </a:r>
          </a:p>
        </p:txBody>
      </p:sp>
      <p:sp>
        <p:nvSpPr>
          <p:cNvPr id="8" name="Rectangle 7"/>
          <p:cNvSpPr/>
          <p:nvPr/>
        </p:nvSpPr>
        <p:spPr>
          <a:xfrm>
            <a:off x="2285999" y="6578990"/>
            <a:ext cx="4761781" cy="461665"/>
          </a:xfrm>
          <a:prstGeom prst="rect">
            <a:avLst/>
          </a:prstGeom>
        </p:spPr>
        <p:txBody>
          <a:bodyPr wrap="square">
            <a:spAutoFit/>
          </a:bodyPr>
          <a:lstStyle/>
          <a:p>
            <a:r>
              <a:rPr lang="en-US" sz="2400" i="1" dirty="0" smtClean="0">
                <a:solidFill>
                  <a:schemeClr val="bg1">
                    <a:lumMod val="50000"/>
                  </a:schemeClr>
                </a:solidFill>
                <a:latin typeface="Merriweather Light"/>
              </a:rPr>
              <a:t>Used by </a:t>
            </a:r>
            <a:r>
              <a:rPr lang="en-US" sz="2400" i="1" dirty="0">
                <a:solidFill>
                  <a:schemeClr val="bg1">
                    <a:lumMod val="50000"/>
                  </a:schemeClr>
                </a:solidFill>
                <a:latin typeface="Merriweather Light"/>
              </a:rPr>
              <a:t>permission </a:t>
            </a:r>
            <a:r>
              <a:rPr lang="en-US" sz="2400" i="1" dirty="0" smtClean="0">
                <a:solidFill>
                  <a:schemeClr val="bg1">
                    <a:lumMod val="50000"/>
                  </a:schemeClr>
                </a:solidFill>
                <a:latin typeface="Merriweather Light"/>
              </a:rPr>
              <a:t>of Eric </a:t>
            </a:r>
            <a:r>
              <a:rPr lang="en-US" sz="2400" i="1" dirty="0" err="1" smtClean="0">
                <a:solidFill>
                  <a:schemeClr val="bg1">
                    <a:lumMod val="50000"/>
                  </a:schemeClr>
                </a:solidFill>
                <a:latin typeface="Merriweather Light"/>
              </a:rPr>
              <a:t>Duell</a:t>
            </a:r>
            <a:endParaRPr lang="en-US" sz="2400" i="1" dirty="0">
              <a:solidFill>
                <a:schemeClr val="bg1">
                  <a:lumMod val="50000"/>
                </a:schemeClr>
              </a:solidFill>
              <a:latin typeface="Merriweather Light"/>
            </a:endParaRPr>
          </a:p>
        </p:txBody>
      </p:sp>
    </p:spTree>
    <p:extLst>
      <p:ext uri="{BB962C8B-B14F-4D97-AF65-F5344CB8AC3E}">
        <p14:creationId xmlns:p14="http://schemas.microsoft.com/office/powerpoint/2010/main" val="1865021386"/>
      </p:ext>
    </p:extLst>
  </p:cSld>
  <p:clrMapOvr>
    <a:masterClrMapping/>
  </p:clrMapOvr>
  <p:transition spd="slow">
    <p:wipe dir="d"/>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828800" y="764849"/>
            <a:ext cx="10972800" cy="6699902"/>
          </a:xfrm>
          <a:prstGeom prst="rect">
            <a:avLst/>
          </a:prstGeom>
        </p:spPr>
      </p:pic>
    </p:spTree>
    <p:extLst>
      <p:ext uri="{BB962C8B-B14F-4D97-AF65-F5344CB8AC3E}">
        <p14:creationId xmlns:p14="http://schemas.microsoft.com/office/powerpoint/2010/main" val="3334630222"/>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
          <p:cNvSpPr txBox="1">
            <a:spLocks noChangeArrowheads="1"/>
          </p:cNvSpPr>
          <p:nvPr/>
        </p:nvSpPr>
        <p:spPr bwMode="auto">
          <a:xfrm>
            <a:off x="130629" y="279085"/>
            <a:ext cx="14288756" cy="5540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spAutoFit/>
          </a:bodyPr>
          <a:lstStyle>
            <a:lvl1pPr algn="l" defTabSz="1304925" rtl="0" eaLnBrk="1" fontAlgn="base" hangingPunct="1">
              <a:lnSpc>
                <a:spcPct val="80000"/>
              </a:lnSpc>
              <a:spcBef>
                <a:spcPct val="0"/>
              </a:spcBef>
              <a:spcAft>
                <a:spcPct val="0"/>
              </a:spcAft>
              <a:defRPr sz="4500" kern="1200">
                <a:solidFill>
                  <a:srgbClr val="4C4C4C"/>
                </a:solidFill>
                <a:latin typeface="BentonSans Book"/>
                <a:ea typeface="ＭＳ Ｐゴシック" charset="0"/>
                <a:cs typeface="BentonSans Book"/>
              </a:defRPr>
            </a:lvl1pPr>
            <a:lvl2pPr algn="l" defTabSz="1304925" rtl="0" eaLnBrk="1" fontAlgn="base" hangingPunct="1">
              <a:lnSpc>
                <a:spcPct val="90000"/>
              </a:lnSpc>
              <a:spcBef>
                <a:spcPct val="0"/>
              </a:spcBef>
              <a:spcAft>
                <a:spcPct val="0"/>
              </a:spcAft>
              <a:defRPr sz="4500">
                <a:solidFill>
                  <a:srgbClr val="4C4C4C"/>
                </a:solidFill>
                <a:latin typeface="BentonSans Book" charset="0"/>
                <a:ea typeface="ＭＳ Ｐゴシック" charset="0"/>
              </a:defRPr>
            </a:lvl2pPr>
            <a:lvl3pPr algn="l" defTabSz="1304925" rtl="0" eaLnBrk="1" fontAlgn="base" hangingPunct="1">
              <a:lnSpc>
                <a:spcPct val="90000"/>
              </a:lnSpc>
              <a:spcBef>
                <a:spcPct val="0"/>
              </a:spcBef>
              <a:spcAft>
                <a:spcPct val="0"/>
              </a:spcAft>
              <a:defRPr sz="4500">
                <a:solidFill>
                  <a:srgbClr val="4C4C4C"/>
                </a:solidFill>
                <a:latin typeface="BentonSans Book" charset="0"/>
                <a:ea typeface="ＭＳ Ｐゴシック" charset="0"/>
              </a:defRPr>
            </a:lvl3pPr>
            <a:lvl4pPr algn="l" defTabSz="1304925" rtl="0" eaLnBrk="1" fontAlgn="base" hangingPunct="1">
              <a:lnSpc>
                <a:spcPct val="90000"/>
              </a:lnSpc>
              <a:spcBef>
                <a:spcPct val="0"/>
              </a:spcBef>
              <a:spcAft>
                <a:spcPct val="0"/>
              </a:spcAft>
              <a:defRPr sz="4500">
                <a:solidFill>
                  <a:srgbClr val="4C4C4C"/>
                </a:solidFill>
                <a:latin typeface="BentonSans Book" charset="0"/>
                <a:ea typeface="ＭＳ Ｐゴシック" charset="0"/>
              </a:defRPr>
            </a:lvl4pPr>
            <a:lvl5pPr algn="l" defTabSz="1304925" rtl="0" eaLnBrk="1" fontAlgn="base" hangingPunct="1">
              <a:lnSpc>
                <a:spcPct val="90000"/>
              </a:lnSpc>
              <a:spcBef>
                <a:spcPct val="0"/>
              </a:spcBef>
              <a:spcAft>
                <a:spcPct val="0"/>
              </a:spcAft>
              <a:defRPr sz="4500">
                <a:solidFill>
                  <a:srgbClr val="4C4C4C"/>
                </a:solidFill>
                <a:latin typeface="BentonSans Book" charset="0"/>
                <a:ea typeface="ＭＳ Ｐゴシック" charset="0"/>
              </a:defRPr>
            </a:lvl5pPr>
            <a:lvl6pPr marL="457200" algn="l" defTabSz="1304925" rtl="0" eaLnBrk="1" fontAlgn="base" hangingPunct="1">
              <a:lnSpc>
                <a:spcPct val="90000"/>
              </a:lnSpc>
              <a:spcBef>
                <a:spcPct val="0"/>
              </a:spcBef>
              <a:spcAft>
                <a:spcPct val="0"/>
              </a:spcAft>
              <a:defRPr sz="4500">
                <a:solidFill>
                  <a:srgbClr val="4C4C4C"/>
                </a:solidFill>
                <a:latin typeface="BentonSans Book" charset="0"/>
                <a:ea typeface="ＭＳ Ｐゴシック" charset="0"/>
              </a:defRPr>
            </a:lvl6pPr>
            <a:lvl7pPr marL="914400" algn="l" defTabSz="1304925" rtl="0" eaLnBrk="1" fontAlgn="base" hangingPunct="1">
              <a:lnSpc>
                <a:spcPct val="90000"/>
              </a:lnSpc>
              <a:spcBef>
                <a:spcPct val="0"/>
              </a:spcBef>
              <a:spcAft>
                <a:spcPct val="0"/>
              </a:spcAft>
              <a:defRPr sz="4500">
                <a:solidFill>
                  <a:srgbClr val="4C4C4C"/>
                </a:solidFill>
                <a:latin typeface="BentonSans Book" charset="0"/>
                <a:ea typeface="ＭＳ Ｐゴシック" charset="0"/>
              </a:defRPr>
            </a:lvl7pPr>
            <a:lvl8pPr marL="1371600" algn="l" defTabSz="1304925" rtl="0" eaLnBrk="1" fontAlgn="base" hangingPunct="1">
              <a:lnSpc>
                <a:spcPct val="90000"/>
              </a:lnSpc>
              <a:spcBef>
                <a:spcPct val="0"/>
              </a:spcBef>
              <a:spcAft>
                <a:spcPct val="0"/>
              </a:spcAft>
              <a:defRPr sz="4500">
                <a:solidFill>
                  <a:srgbClr val="4C4C4C"/>
                </a:solidFill>
                <a:latin typeface="BentonSans Book" charset="0"/>
                <a:ea typeface="ＭＳ Ｐゴシック" charset="0"/>
              </a:defRPr>
            </a:lvl8pPr>
            <a:lvl9pPr marL="1828800" algn="l" defTabSz="1304925" rtl="0" eaLnBrk="1" fontAlgn="base" hangingPunct="1">
              <a:lnSpc>
                <a:spcPct val="90000"/>
              </a:lnSpc>
              <a:spcBef>
                <a:spcPct val="0"/>
              </a:spcBef>
              <a:spcAft>
                <a:spcPct val="0"/>
              </a:spcAft>
              <a:defRPr sz="4500">
                <a:solidFill>
                  <a:srgbClr val="4C4C4C"/>
                </a:solidFill>
                <a:latin typeface="BentonSans Book" charset="0"/>
                <a:ea typeface="ＭＳ Ｐゴシック" charset="0"/>
              </a:defRPr>
            </a:lvl9pPr>
          </a:lstStyle>
          <a:p>
            <a:pPr>
              <a:defRPr/>
            </a:pPr>
            <a:r>
              <a:rPr lang="en-US" smtClean="0"/>
              <a:t>Duell Rules for Actionable Visualizations</a:t>
            </a:r>
            <a:endParaRPr lang="en-US" dirty="0"/>
          </a:p>
        </p:txBody>
      </p:sp>
      <p:sp>
        <p:nvSpPr>
          <p:cNvPr id="6" name="Rectangle 2"/>
          <p:cNvSpPr txBox="1">
            <a:spLocks noChangeArrowheads="1"/>
          </p:cNvSpPr>
          <p:nvPr/>
        </p:nvSpPr>
        <p:spPr>
          <a:xfrm>
            <a:off x="1026609" y="1791790"/>
            <a:ext cx="12267363" cy="4572000"/>
          </a:xfrm>
        </p:spPr>
        <p:txBody>
          <a:bodyPr/>
          <a:lstStyle>
            <a:lvl1pPr marL="488950" indent="-488950" algn="l" defTabSz="1304925" rtl="0" eaLnBrk="1" fontAlgn="base" hangingPunct="1">
              <a:spcBef>
                <a:spcPct val="20000"/>
              </a:spcBef>
              <a:spcAft>
                <a:spcPct val="0"/>
              </a:spcAft>
              <a:buFont typeface="Arial" charset="0"/>
              <a:buChar char="•"/>
              <a:defRPr sz="4600" kern="1200">
                <a:solidFill>
                  <a:schemeClr val="tx1"/>
                </a:solidFill>
                <a:latin typeface="+mn-lt"/>
                <a:ea typeface="ＭＳ Ｐゴシック" charset="0"/>
                <a:cs typeface="ＭＳ Ｐゴシック" charset="0"/>
              </a:defRPr>
            </a:lvl1pPr>
            <a:lvl2pPr marL="1060450" indent="-407988" algn="l" defTabSz="1304925" rtl="0" eaLnBrk="1" fontAlgn="base" hangingPunct="1">
              <a:spcBef>
                <a:spcPct val="20000"/>
              </a:spcBef>
              <a:spcAft>
                <a:spcPct val="0"/>
              </a:spcAft>
              <a:buFont typeface="Arial" charset="0"/>
              <a:buChar char="–"/>
              <a:defRPr sz="4000" kern="1200">
                <a:solidFill>
                  <a:schemeClr val="tx1"/>
                </a:solidFill>
                <a:latin typeface="+mn-lt"/>
                <a:ea typeface="ＭＳ Ｐゴシック" charset="0"/>
                <a:cs typeface="+mn-cs"/>
              </a:defRPr>
            </a:lvl2pPr>
            <a:lvl3pPr marL="1631950" indent="-325438" algn="l" defTabSz="1304925" rtl="0" eaLnBrk="1" fontAlgn="base" hangingPunct="1">
              <a:spcBef>
                <a:spcPct val="20000"/>
              </a:spcBef>
              <a:spcAft>
                <a:spcPct val="0"/>
              </a:spcAft>
              <a:buFont typeface="Arial" charset="0"/>
              <a:buChar char="•"/>
              <a:defRPr sz="3400" kern="1200">
                <a:solidFill>
                  <a:schemeClr val="tx1"/>
                </a:solidFill>
                <a:latin typeface="+mn-lt"/>
                <a:ea typeface="ＭＳ Ｐゴシック" charset="0"/>
                <a:cs typeface="+mn-cs"/>
              </a:defRPr>
            </a:lvl3pPr>
            <a:lvl4pPr marL="2284413" indent="-325438" algn="l" defTabSz="1304925" rtl="0" eaLnBrk="1" fontAlgn="base" hangingPunct="1">
              <a:spcBef>
                <a:spcPct val="20000"/>
              </a:spcBef>
              <a:spcAft>
                <a:spcPct val="0"/>
              </a:spcAft>
              <a:buFont typeface="Arial" charset="0"/>
              <a:buChar char="–"/>
              <a:defRPr sz="2900" kern="1200">
                <a:solidFill>
                  <a:schemeClr val="tx1"/>
                </a:solidFill>
                <a:latin typeface="+mn-lt"/>
                <a:ea typeface="ＭＳ Ｐゴシック" charset="0"/>
                <a:cs typeface="+mn-cs"/>
              </a:defRPr>
            </a:lvl4pPr>
            <a:lvl5pPr marL="2938463" indent="-325438" algn="l" defTabSz="1304925" rtl="0" eaLnBrk="1" fontAlgn="base" hangingPunct="1">
              <a:spcBef>
                <a:spcPct val="20000"/>
              </a:spcBef>
              <a:spcAft>
                <a:spcPct val="0"/>
              </a:spcAft>
              <a:buFont typeface="Arial" charset="0"/>
              <a:buChar char="»"/>
              <a:defRPr sz="2900" kern="1200">
                <a:solidFill>
                  <a:schemeClr val="tx1"/>
                </a:solidFill>
                <a:latin typeface="+mn-lt"/>
                <a:ea typeface="ＭＳ Ｐゴシック" charset="0"/>
                <a:cs typeface="+mn-cs"/>
              </a:defRPr>
            </a:lvl5pPr>
            <a:lvl6pPr marL="3592106" indent="-326555" algn="l" defTabSz="1306221"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6pPr>
            <a:lvl7pPr marL="4245216" indent="-326555" algn="l" defTabSz="1306221"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7pPr>
            <a:lvl8pPr marL="4898326" indent="-326555" algn="l" defTabSz="1306221"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8pPr>
            <a:lvl9pPr marL="5551437" indent="-326555" algn="l" defTabSz="1306221"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9pPr>
          </a:lstStyle>
          <a:p>
            <a:pPr marL="617220" indent="-617220">
              <a:buFont typeface="+mj-lt"/>
              <a:buAutoNum type="arabicPeriod" startAt="3"/>
              <a:defRPr/>
            </a:pPr>
            <a:r>
              <a:rPr lang="en-US" sz="3500" b="1" dirty="0"/>
              <a:t>The visualization should be tailored to the person who will use the information</a:t>
            </a:r>
            <a:r>
              <a:rPr lang="en-US" sz="3500" dirty="0"/>
              <a:t/>
            </a:r>
            <a:br>
              <a:rPr lang="en-US" sz="3500" dirty="0"/>
            </a:br>
            <a:endParaRPr lang="en-US" sz="3500" dirty="0"/>
          </a:p>
          <a:p>
            <a:pPr marL="652462" lvl="1" indent="0">
              <a:buNone/>
              <a:defRPr/>
            </a:pPr>
            <a:r>
              <a:rPr lang="en-US" sz="3500" i="1" dirty="0"/>
              <a:t>Your audience may be “the general public” but in other cases, it’s the VP of Finance.  You may discover you need more than one to cover all levels of the organization!</a:t>
            </a:r>
          </a:p>
        </p:txBody>
      </p:sp>
      <p:sp>
        <p:nvSpPr>
          <p:cNvPr id="7" name="Rectangle 6"/>
          <p:cNvSpPr/>
          <p:nvPr/>
        </p:nvSpPr>
        <p:spPr>
          <a:xfrm>
            <a:off x="2285999" y="6578990"/>
            <a:ext cx="4761781" cy="461665"/>
          </a:xfrm>
          <a:prstGeom prst="rect">
            <a:avLst/>
          </a:prstGeom>
        </p:spPr>
        <p:txBody>
          <a:bodyPr wrap="square">
            <a:spAutoFit/>
          </a:bodyPr>
          <a:lstStyle/>
          <a:p>
            <a:r>
              <a:rPr lang="en-US" sz="2400" i="1" dirty="0" smtClean="0">
                <a:solidFill>
                  <a:schemeClr val="bg1">
                    <a:lumMod val="50000"/>
                  </a:schemeClr>
                </a:solidFill>
                <a:latin typeface="Merriweather Light"/>
              </a:rPr>
              <a:t>Used by </a:t>
            </a:r>
            <a:r>
              <a:rPr lang="en-US" sz="2400" i="1" dirty="0">
                <a:solidFill>
                  <a:schemeClr val="bg1">
                    <a:lumMod val="50000"/>
                  </a:schemeClr>
                </a:solidFill>
                <a:latin typeface="Merriweather Light"/>
              </a:rPr>
              <a:t>permission </a:t>
            </a:r>
            <a:r>
              <a:rPr lang="en-US" sz="2400" i="1" dirty="0" smtClean="0">
                <a:solidFill>
                  <a:schemeClr val="bg1">
                    <a:lumMod val="50000"/>
                  </a:schemeClr>
                </a:solidFill>
                <a:latin typeface="Merriweather Light"/>
              </a:rPr>
              <a:t>of Eric </a:t>
            </a:r>
            <a:r>
              <a:rPr lang="en-US" sz="2400" i="1" dirty="0" err="1" smtClean="0">
                <a:solidFill>
                  <a:schemeClr val="bg1">
                    <a:lumMod val="50000"/>
                  </a:schemeClr>
                </a:solidFill>
                <a:latin typeface="Merriweather Light"/>
              </a:rPr>
              <a:t>Duell</a:t>
            </a:r>
            <a:endParaRPr lang="en-US" sz="2400" i="1" dirty="0">
              <a:solidFill>
                <a:schemeClr val="bg1">
                  <a:lumMod val="50000"/>
                </a:schemeClr>
              </a:solidFill>
              <a:latin typeface="Merriweather Light"/>
            </a:endParaRPr>
          </a:p>
        </p:txBody>
      </p:sp>
    </p:spTree>
    <p:extLst>
      <p:ext uri="{BB962C8B-B14F-4D97-AF65-F5344CB8AC3E}">
        <p14:creationId xmlns:p14="http://schemas.microsoft.com/office/powerpoint/2010/main" val="2614075348"/>
      </p:ext>
    </p:extLst>
  </p:cSld>
  <p:clrMapOvr>
    <a:masterClrMapping/>
  </p:clrMapOvr>
  <p:transition spd="slow">
    <p:wipe dir="d"/>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5316" y="862885"/>
            <a:ext cx="14055214" cy="6529588"/>
          </a:xfrm>
          <a:prstGeom prst="rect">
            <a:avLst/>
          </a:prstGeom>
        </p:spPr>
      </p:pic>
    </p:spTree>
    <p:extLst>
      <p:ext uri="{BB962C8B-B14F-4D97-AF65-F5344CB8AC3E}">
        <p14:creationId xmlns:p14="http://schemas.microsoft.com/office/powerpoint/2010/main" val="28640695"/>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
          <p:cNvSpPr txBox="1">
            <a:spLocks noChangeArrowheads="1"/>
          </p:cNvSpPr>
          <p:nvPr/>
        </p:nvSpPr>
        <p:spPr bwMode="auto">
          <a:xfrm>
            <a:off x="130629" y="279085"/>
            <a:ext cx="14288756" cy="5540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spAutoFit/>
          </a:bodyPr>
          <a:lstStyle>
            <a:lvl1pPr algn="l" defTabSz="1304925" rtl="0" eaLnBrk="1" fontAlgn="base" hangingPunct="1">
              <a:lnSpc>
                <a:spcPct val="80000"/>
              </a:lnSpc>
              <a:spcBef>
                <a:spcPct val="0"/>
              </a:spcBef>
              <a:spcAft>
                <a:spcPct val="0"/>
              </a:spcAft>
              <a:defRPr sz="4500" kern="1200">
                <a:solidFill>
                  <a:srgbClr val="4C4C4C"/>
                </a:solidFill>
                <a:latin typeface="BentonSans Book"/>
                <a:ea typeface="ＭＳ Ｐゴシック" charset="0"/>
                <a:cs typeface="BentonSans Book"/>
              </a:defRPr>
            </a:lvl1pPr>
            <a:lvl2pPr algn="l" defTabSz="1304925" rtl="0" eaLnBrk="1" fontAlgn="base" hangingPunct="1">
              <a:lnSpc>
                <a:spcPct val="90000"/>
              </a:lnSpc>
              <a:spcBef>
                <a:spcPct val="0"/>
              </a:spcBef>
              <a:spcAft>
                <a:spcPct val="0"/>
              </a:spcAft>
              <a:defRPr sz="4500">
                <a:solidFill>
                  <a:srgbClr val="4C4C4C"/>
                </a:solidFill>
                <a:latin typeface="BentonSans Book" charset="0"/>
                <a:ea typeface="ＭＳ Ｐゴシック" charset="0"/>
              </a:defRPr>
            </a:lvl2pPr>
            <a:lvl3pPr algn="l" defTabSz="1304925" rtl="0" eaLnBrk="1" fontAlgn="base" hangingPunct="1">
              <a:lnSpc>
                <a:spcPct val="90000"/>
              </a:lnSpc>
              <a:spcBef>
                <a:spcPct val="0"/>
              </a:spcBef>
              <a:spcAft>
                <a:spcPct val="0"/>
              </a:spcAft>
              <a:defRPr sz="4500">
                <a:solidFill>
                  <a:srgbClr val="4C4C4C"/>
                </a:solidFill>
                <a:latin typeface="BentonSans Book" charset="0"/>
                <a:ea typeface="ＭＳ Ｐゴシック" charset="0"/>
              </a:defRPr>
            </a:lvl3pPr>
            <a:lvl4pPr algn="l" defTabSz="1304925" rtl="0" eaLnBrk="1" fontAlgn="base" hangingPunct="1">
              <a:lnSpc>
                <a:spcPct val="90000"/>
              </a:lnSpc>
              <a:spcBef>
                <a:spcPct val="0"/>
              </a:spcBef>
              <a:spcAft>
                <a:spcPct val="0"/>
              </a:spcAft>
              <a:defRPr sz="4500">
                <a:solidFill>
                  <a:srgbClr val="4C4C4C"/>
                </a:solidFill>
                <a:latin typeface="BentonSans Book" charset="0"/>
                <a:ea typeface="ＭＳ Ｐゴシック" charset="0"/>
              </a:defRPr>
            </a:lvl4pPr>
            <a:lvl5pPr algn="l" defTabSz="1304925" rtl="0" eaLnBrk="1" fontAlgn="base" hangingPunct="1">
              <a:lnSpc>
                <a:spcPct val="90000"/>
              </a:lnSpc>
              <a:spcBef>
                <a:spcPct val="0"/>
              </a:spcBef>
              <a:spcAft>
                <a:spcPct val="0"/>
              </a:spcAft>
              <a:defRPr sz="4500">
                <a:solidFill>
                  <a:srgbClr val="4C4C4C"/>
                </a:solidFill>
                <a:latin typeface="BentonSans Book" charset="0"/>
                <a:ea typeface="ＭＳ Ｐゴシック" charset="0"/>
              </a:defRPr>
            </a:lvl5pPr>
            <a:lvl6pPr marL="457200" algn="l" defTabSz="1304925" rtl="0" eaLnBrk="1" fontAlgn="base" hangingPunct="1">
              <a:lnSpc>
                <a:spcPct val="90000"/>
              </a:lnSpc>
              <a:spcBef>
                <a:spcPct val="0"/>
              </a:spcBef>
              <a:spcAft>
                <a:spcPct val="0"/>
              </a:spcAft>
              <a:defRPr sz="4500">
                <a:solidFill>
                  <a:srgbClr val="4C4C4C"/>
                </a:solidFill>
                <a:latin typeface="BentonSans Book" charset="0"/>
                <a:ea typeface="ＭＳ Ｐゴシック" charset="0"/>
              </a:defRPr>
            </a:lvl6pPr>
            <a:lvl7pPr marL="914400" algn="l" defTabSz="1304925" rtl="0" eaLnBrk="1" fontAlgn="base" hangingPunct="1">
              <a:lnSpc>
                <a:spcPct val="90000"/>
              </a:lnSpc>
              <a:spcBef>
                <a:spcPct val="0"/>
              </a:spcBef>
              <a:spcAft>
                <a:spcPct val="0"/>
              </a:spcAft>
              <a:defRPr sz="4500">
                <a:solidFill>
                  <a:srgbClr val="4C4C4C"/>
                </a:solidFill>
                <a:latin typeface="BentonSans Book" charset="0"/>
                <a:ea typeface="ＭＳ Ｐゴシック" charset="0"/>
              </a:defRPr>
            </a:lvl7pPr>
            <a:lvl8pPr marL="1371600" algn="l" defTabSz="1304925" rtl="0" eaLnBrk="1" fontAlgn="base" hangingPunct="1">
              <a:lnSpc>
                <a:spcPct val="90000"/>
              </a:lnSpc>
              <a:spcBef>
                <a:spcPct val="0"/>
              </a:spcBef>
              <a:spcAft>
                <a:spcPct val="0"/>
              </a:spcAft>
              <a:defRPr sz="4500">
                <a:solidFill>
                  <a:srgbClr val="4C4C4C"/>
                </a:solidFill>
                <a:latin typeface="BentonSans Book" charset="0"/>
                <a:ea typeface="ＭＳ Ｐゴシック" charset="0"/>
              </a:defRPr>
            </a:lvl8pPr>
            <a:lvl9pPr marL="1828800" algn="l" defTabSz="1304925" rtl="0" eaLnBrk="1" fontAlgn="base" hangingPunct="1">
              <a:lnSpc>
                <a:spcPct val="90000"/>
              </a:lnSpc>
              <a:spcBef>
                <a:spcPct val="0"/>
              </a:spcBef>
              <a:spcAft>
                <a:spcPct val="0"/>
              </a:spcAft>
              <a:defRPr sz="4500">
                <a:solidFill>
                  <a:srgbClr val="4C4C4C"/>
                </a:solidFill>
                <a:latin typeface="BentonSans Book" charset="0"/>
                <a:ea typeface="ＭＳ Ｐゴシック" charset="0"/>
              </a:defRPr>
            </a:lvl9pPr>
          </a:lstStyle>
          <a:p>
            <a:pPr>
              <a:defRPr/>
            </a:pPr>
            <a:r>
              <a:rPr lang="en-US" smtClean="0"/>
              <a:t>Duell Rules for Actionable Visualizations</a:t>
            </a:r>
            <a:endParaRPr lang="en-US" dirty="0"/>
          </a:p>
        </p:txBody>
      </p:sp>
      <p:sp>
        <p:nvSpPr>
          <p:cNvPr id="6" name="Rectangle 2"/>
          <p:cNvSpPr txBox="1">
            <a:spLocks noChangeArrowheads="1"/>
          </p:cNvSpPr>
          <p:nvPr/>
        </p:nvSpPr>
        <p:spPr>
          <a:xfrm>
            <a:off x="1026609" y="1791790"/>
            <a:ext cx="12267363" cy="4572000"/>
          </a:xfrm>
        </p:spPr>
        <p:txBody>
          <a:bodyPr/>
          <a:lstStyle>
            <a:lvl1pPr marL="488950" indent="-488950" algn="l" defTabSz="1304925" rtl="0" eaLnBrk="1" fontAlgn="base" hangingPunct="1">
              <a:spcBef>
                <a:spcPct val="20000"/>
              </a:spcBef>
              <a:spcAft>
                <a:spcPct val="0"/>
              </a:spcAft>
              <a:buFont typeface="Arial" charset="0"/>
              <a:buChar char="•"/>
              <a:defRPr sz="4600" kern="1200">
                <a:solidFill>
                  <a:schemeClr val="tx1"/>
                </a:solidFill>
                <a:latin typeface="+mn-lt"/>
                <a:ea typeface="ＭＳ Ｐゴシック" charset="0"/>
                <a:cs typeface="ＭＳ Ｐゴシック" charset="0"/>
              </a:defRPr>
            </a:lvl1pPr>
            <a:lvl2pPr marL="1060450" indent="-407988" algn="l" defTabSz="1304925" rtl="0" eaLnBrk="1" fontAlgn="base" hangingPunct="1">
              <a:spcBef>
                <a:spcPct val="20000"/>
              </a:spcBef>
              <a:spcAft>
                <a:spcPct val="0"/>
              </a:spcAft>
              <a:buFont typeface="Arial" charset="0"/>
              <a:buChar char="–"/>
              <a:defRPr sz="4000" kern="1200">
                <a:solidFill>
                  <a:schemeClr val="tx1"/>
                </a:solidFill>
                <a:latin typeface="+mn-lt"/>
                <a:ea typeface="ＭＳ Ｐゴシック" charset="0"/>
                <a:cs typeface="+mn-cs"/>
              </a:defRPr>
            </a:lvl2pPr>
            <a:lvl3pPr marL="1631950" indent="-325438" algn="l" defTabSz="1304925" rtl="0" eaLnBrk="1" fontAlgn="base" hangingPunct="1">
              <a:spcBef>
                <a:spcPct val="20000"/>
              </a:spcBef>
              <a:spcAft>
                <a:spcPct val="0"/>
              </a:spcAft>
              <a:buFont typeface="Arial" charset="0"/>
              <a:buChar char="•"/>
              <a:defRPr sz="3400" kern="1200">
                <a:solidFill>
                  <a:schemeClr val="tx1"/>
                </a:solidFill>
                <a:latin typeface="+mn-lt"/>
                <a:ea typeface="ＭＳ Ｐゴシック" charset="0"/>
                <a:cs typeface="+mn-cs"/>
              </a:defRPr>
            </a:lvl3pPr>
            <a:lvl4pPr marL="2284413" indent="-325438" algn="l" defTabSz="1304925" rtl="0" eaLnBrk="1" fontAlgn="base" hangingPunct="1">
              <a:spcBef>
                <a:spcPct val="20000"/>
              </a:spcBef>
              <a:spcAft>
                <a:spcPct val="0"/>
              </a:spcAft>
              <a:buFont typeface="Arial" charset="0"/>
              <a:buChar char="–"/>
              <a:defRPr sz="2900" kern="1200">
                <a:solidFill>
                  <a:schemeClr val="tx1"/>
                </a:solidFill>
                <a:latin typeface="+mn-lt"/>
                <a:ea typeface="ＭＳ Ｐゴシック" charset="0"/>
                <a:cs typeface="+mn-cs"/>
              </a:defRPr>
            </a:lvl4pPr>
            <a:lvl5pPr marL="2938463" indent="-325438" algn="l" defTabSz="1304925" rtl="0" eaLnBrk="1" fontAlgn="base" hangingPunct="1">
              <a:spcBef>
                <a:spcPct val="20000"/>
              </a:spcBef>
              <a:spcAft>
                <a:spcPct val="0"/>
              </a:spcAft>
              <a:buFont typeface="Arial" charset="0"/>
              <a:buChar char="»"/>
              <a:defRPr sz="2900" kern="1200">
                <a:solidFill>
                  <a:schemeClr val="tx1"/>
                </a:solidFill>
                <a:latin typeface="+mn-lt"/>
                <a:ea typeface="ＭＳ Ｐゴシック" charset="0"/>
                <a:cs typeface="+mn-cs"/>
              </a:defRPr>
            </a:lvl5pPr>
            <a:lvl6pPr marL="3592106" indent="-326555" algn="l" defTabSz="1306221"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6pPr>
            <a:lvl7pPr marL="4245216" indent="-326555" algn="l" defTabSz="1306221"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7pPr>
            <a:lvl8pPr marL="4898326" indent="-326555" algn="l" defTabSz="1306221"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8pPr>
            <a:lvl9pPr marL="5551437" indent="-326555" algn="l" defTabSz="1306221"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9pPr>
          </a:lstStyle>
          <a:p>
            <a:pPr marL="617220" indent="-617220">
              <a:buFont typeface="+mj-lt"/>
              <a:buAutoNum type="arabicPeriod" startAt="4"/>
              <a:defRPr/>
            </a:pPr>
            <a:r>
              <a:rPr lang="en-US" sz="3500" b="1" dirty="0"/>
              <a:t>The story uncovered in the visualization should be evident</a:t>
            </a:r>
            <a:br>
              <a:rPr lang="en-US" sz="3500" b="1" dirty="0"/>
            </a:br>
            <a:endParaRPr lang="en-US" sz="3500" b="1" dirty="0"/>
          </a:p>
          <a:p>
            <a:pPr marL="652462" lvl="1" indent="0">
              <a:buNone/>
              <a:defRPr/>
            </a:pPr>
            <a:r>
              <a:rPr lang="en-US" sz="3500" i="1" dirty="0"/>
              <a:t>The viewer should not need an advanced degree in statistics to interpret the visualization, or have to make leaps of logic to understand what the data really means.</a:t>
            </a:r>
          </a:p>
        </p:txBody>
      </p:sp>
      <p:sp>
        <p:nvSpPr>
          <p:cNvPr id="7" name="Rectangle 6"/>
          <p:cNvSpPr/>
          <p:nvPr/>
        </p:nvSpPr>
        <p:spPr>
          <a:xfrm>
            <a:off x="2285999" y="6578990"/>
            <a:ext cx="4761781" cy="461665"/>
          </a:xfrm>
          <a:prstGeom prst="rect">
            <a:avLst/>
          </a:prstGeom>
        </p:spPr>
        <p:txBody>
          <a:bodyPr wrap="square">
            <a:spAutoFit/>
          </a:bodyPr>
          <a:lstStyle/>
          <a:p>
            <a:r>
              <a:rPr lang="en-US" sz="2400" i="1" dirty="0" smtClean="0">
                <a:solidFill>
                  <a:schemeClr val="bg1">
                    <a:lumMod val="50000"/>
                  </a:schemeClr>
                </a:solidFill>
                <a:latin typeface="Merriweather Light"/>
              </a:rPr>
              <a:t>Used by </a:t>
            </a:r>
            <a:r>
              <a:rPr lang="en-US" sz="2400" i="1" dirty="0">
                <a:solidFill>
                  <a:schemeClr val="bg1">
                    <a:lumMod val="50000"/>
                  </a:schemeClr>
                </a:solidFill>
                <a:latin typeface="Merriweather Light"/>
              </a:rPr>
              <a:t>permission </a:t>
            </a:r>
            <a:r>
              <a:rPr lang="en-US" sz="2400" i="1" dirty="0" smtClean="0">
                <a:solidFill>
                  <a:schemeClr val="bg1">
                    <a:lumMod val="50000"/>
                  </a:schemeClr>
                </a:solidFill>
                <a:latin typeface="Merriweather Light"/>
              </a:rPr>
              <a:t>of Eric </a:t>
            </a:r>
            <a:r>
              <a:rPr lang="en-US" sz="2400" i="1" dirty="0" err="1" smtClean="0">
                <a:solidFill>
                  <a:schemeClr val="bg1">
                    <a:lumMod val="50000"/>
                  </a:schemeClr>
                </a:solidFill>
                <a:latin typeface="Merriweather Light"/>
              </a:rPr>
              <a:t>Duell</a:t>
            </a:r>
            <a:endParaRPr lang="en-US" sz="2400" i="1" dirty="0">
              <a:solidFill>
                <a:schemeClr val="bg1">
                  <a:lumMod val="50000"/>
                </a:schemeClr>
              </a:solidFill>
              <a:latin typeface="Merriweather Light"/>
            </a:endParaRPr>
          </a:p>
        </p:txBody>
      </p:sp>
    </p:spTree>
    <p:extLst>
      <p:ext uri="{BB962C8B-B14F-4D97-AF65-F5344CB8AC3E}">
        <p14:creationId xmlns:p14="http://schemas.microsoft.com/office/powerpoint/2010/main" val="422915812"/>
      </p:ext>
    </p:extLst>
  </p:cSld>
  <p:clrMapOvr>
    <a:masterClrMapping/>
  </p:clrMapOvr>
  <p:transition spd="slow">
    <p:wipe dir="d"/>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87832" y="260915"/>
            <a:ext cx="10454736" cy="7837781"/>
          </a:xfrm>
          <a:prstGeom prst="rect">
            <a:avLst/>
          </a:prstGeom>
        </p:spPr>
      </p:pic>
    </p:spTree>
    <p:extLst>
      <p:ext uri="{BB962C8B-B14F-4D97-AF65-F5344CB8AC3E}">
        <p14:creationId xmlns:p14="http://schemas.microsoft.com/office/powerpoint/2010/main" val="2637581767"/>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5999" y="6578990"/>
            <a:ext cx="4761781" cy="461665"/>
          </a:xfrm>
          <a:prstGeom prst="rect">
            <a:avLst/>
          </a:prstGeom>
        </p:spPr>
        <p:txBody>
          <a:bodyPr wrap="square">
            <a:spAutoFit/>
          </a:bodyPr>
          <a:lstStyle/>
          <a:p>
            <a:r>
              <a:rPr lang="en-US" sz="2400" i="1" dirty="0" smtClean="0">
                <a:solidFill>
                  <a:schemeClr val="bg1">
                    <a:lumMod val="50000"/>
                  </a:schemeClr>
                </a:solidFill>
                <a:latin typeface="Merriweather Light"/>
              </a:rPr>
              <a:t>Used by </a:t>
            </a:r>
            <a:r>
              <a:rPr lang="en-US" sz="2400" i="1" dirty="0">
                <a:solidFill>
                  <a:schemeClr val="bg1">
                    <a:lumMod val="50000"/>
                  </a:schemeClr>
                </a:solidFill>
                <a:latin typeface="Merriweather Light"/>
              </a:rPr>
              <a:t>permission </a:t>
            </a:r>
            <a:r>
              <a:rPr lang="en-US" sz="2400" i="1" dirty="0" smtClean="0">
                <a:solidFill>
                  <a:schemeClr val="bg1">
                    <a:lumMod val="50000"/>
                  </a:schemeClr>
                </a:solidFill>
                <a:latin typeface="Merriweather Light"/>
              </a:rPr>
              <a:t>of Eric </a:t>
            </a:r>
            <a:r>
              <a:rPr lang="en-US" sz="2400" i="1" dirty="0" err="1" smtClean="0">
                <a:solidFill>
                  <a:schemeClr val="bg1">
                    <a:lumMod val="50000"/>
                  </a:schemeClr>
                </a:solidFill>
                <a:latin typeface="Merriweather Light"/>
              </a:rPr>
              <a:t>Duell</a:t>
            </a:r>
            <a:endParaRPr lang="en-US" sz="2400" i="1" dirty="0">
              <a:solidFill>
                <a:schemeClr val="bg1">
                  <a:lumMod val="50000"/>
                </a:schemeClr>
              </a:solidFill>
              <a:latin typeface="Merriweather Light"/>
            </a:endParaRPr>
          </a:p>
        </p:txBody>
      </p:sp>
      <p:sp>
        <p:nvSpPr>
          <p:cNvPr id="5" name="Rectangle 1"/>
          <p:cNvSpPr txBox="1">
            <a:spLocks noChangeArrowheads="1"/>
          </p:cNvSpPr>
          <p:nvPr/>
        </p:nvSpPr>
        <p:spPr bwMode="auto">
          <a:xfrm>
            <a:off x="130629" y="279085"/>
            <a:ext cx="14288756" cy="5540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spAutoFit/>
          </a:bodyPr>
          <a:lstStyle>
            <a:lvl1pPr algn="l" defTabSz="1304925" rtl="0" eaLnBrk="1" fontAlgn="base" hangingPunct="1">
              <a:lnSpc>
                <a:spcPct val="80000"/>
              </a:lnSpc>
              <a:spcBef>
                <a:spcPct val="0"/>
              </a:spcBef>
              <a:spcAft>
                <a:spcPct val="0"/>
              </a:spcAft>
              <a:defRPr sz="4500" kern="1200">
                <a:solidFill>
                  <a:srgbClr val="4C4C4C"/>
                </a:solidFill>
                <a:latin typeface="BentonSans Book"/>
                <a:ea typeface="ＭＳ Ｐゴシック" charset="0"/>
                <a:cs typeface="BentonSans Book"/>
              </a:defRPr>
            </a:lvl1pPr>
            <a:lvl2pPr algn="l" defTabSz="1304925" rtl="0" eaLnBrk="1" fontAlgn="base" hangingPunct="1">
              <a:lnSpc>
                <a:spcPct val="90000"/>
              </a:lnSpc>
              <a:spcBef>
                <a:spcPct val="0"/>
              </a:spcBef>
              <a:spcAft>
                <a:spcPct val="0"/>
              </a:spcAft>
              <a:defRPr sz="4500">
                <a:solidFill>
                  <a:srgbClr val="4C4C4C"/>
                </a:solidFill>
                <a:latin typeface="BentonSans Book" charset="0"/>
                <a:ea typeface="ＭＳ Ｐゴシック" charset="0"/>
              </a:defRPr>
            </a:lvl2pPr>
            <a:lvl3pPr algn="l" defTabSz="1304925" rtl="0" eaLnBrk="1" fontAlgn="base" hangingPunct="1">
              <a:lnSpc>
                <a:spcPct val="90000"/>
              </a:lnSpc>
              <a:spcBef>
                <a:spcPct val="0"/>
              </a:spcBef>
              <a:spcAft>
                <a:spcPct val="0"/>
              </a:spcAft>
              <a:defRPr sz="4500">
                <a:solidFill>
                  <a:srgbClr val="4C4C4C"/>
                </a:solidFill>
                <a:latin typeface="BentonSans Book" charset="0"/>
                <a:ea typeface="ＭＳ Ｐゴシック" charset="0"/>
              </a:defRPr>
            </a:lvl3pPr>
            <a:lvl4pPr algn="l" defTabSz="1304925" rtl="0" eaLnBrk="1" fontAlgn="base" hangingPunct="1">
              <a:lnSpc>
                <a:spcPct val="90000"/>
              </a:lnSpc>
              <a:spcBef>
                <a:spcPct val="0"/>
              </a:spcBef>
              <a:spcAft>
                <a:spcPct val="0"/>
              </a:spcAft>
              <a:defRPr sz="4500">
                <a:solidFill>
                  <a:srgbClr val="4C4C4C"/>
                </a:solidFill>
                <a:latin typeface="BentonSans Book" charset="0"/>
                <a:ea typeface="ＭＳ Ｐゴシック" charset="0"/>
              </a:defRPr>
            </a:lvl4pPr>
            <a:lvl5pPr algn="l" defTabSz="1304925" rtl="0" eaLnBrk="1" fontAlgn="base" hangingPunct="1">
              <a:lnSpc>
                <a:spcPct val="90000"/>
              </a:lnSpc>
              <a:spcBef>
                <a:spcPct val="0"/>
              </a:spcBef>
              <a:spcAft>
                <a:spcPct val="0"/>
              </a:spcAft>
              <a:defRPr sz="4500">
                <a:solidFill>
                  <a:srgbClr val="4C4C4C"/>
                </a:solidFill>
                <a:latin typeface="BentonSans Book" charset="0"/>
                <a:ea typeface="ＭＳ Ｐゴシック" charset="0"/>
              </a:defRPr>
            </a:lvl5pPr>
            <a:lvl6pPr marL="457200" algn="l" defTabSz="1304925" rtl="0" eaLnBrk="1" fontAlgn="base" hangingPunct="1">
              <a:lnSpc>
                <a:spcPct val="90000"/>
              </a:lnSpc>
              <a:spcBef>
                <a:spcPct val="0"/>
              </a:spcBef>
              <a:spcAft>
                <a:spcPct val="0"/>
              </a:spcAft>
              <a:defRPr sz="4500">
                <a:solidFill>
                  <a:srgbClr val="4C4C4C"/>
                </a:solidFill>
                <a:latin typeface="BentonSans Book" charset="0"/>
                <a:ea typeface="ＭＳ Ｐゴシック" charset="0"/>
              </a:defRPr>
            </a:lvl6pPr>
            <a:lvl7pPr marL="914400" algn="l" defTabSz="1304925" rtl="0" eaLnBrk="1" fontAlgn="base" hangingPunct="1">
              <a:lnSpc>
                <a:spcPct val="90000"/>
              </a:lnSpc>
              <a:spcBef>
                <a:spcPct val="0"/>
              </a:spcBef>
              <a:spcAft>
                <a:spcPct val="0"/>
              </a:spcAft>
              <a:defRPr sz="4500">
                <a:solidFill>
                  <a:srgbClr val="4C4C4C"/>
                </a:solidFill>
                <a:latin typeface="BentonSans Book" charset="0"/>
                <a:ea typeface="ＭＳ Ｐゴシック" charset="0"/>
              </a:defRPr>
            </a:lvl7pPr>
            <a:lvl8pPr marL="1371600" algn="l" defTabSz="1304925" rtl="0" eaLnBrk="1" fontAlgn="base" hangingPunct="1">
              <a:lnSpc>
                <a:spcPct val="90000"/>
              </a:lnSpc>
              <a:spcBef>
                <a:spcPct val="0"/>
              </a:spcBef>
              <a:spcAft>
                <a:spcPct val="0"/>
              </a:spcAft>
              <a:defRPr sz="4500">
                <a:solidFill>
                  <a:srgbClr val="4C4C4C"/>
                </a:solidFill>
                <a:latin typeface="BentonSans Book" charset="0"/>
                <a:ea typeface="ＭＳ Ｐゴシック" charset="0"/>
              </a:defRPr>
            </a:lvl8pPr>
            <a:lvl9pPr marL="1828800" algn="l" defTabSz="1304925" rtl="0" eaLnBrk="1" fontAlgn="base" hangingPunct="1">
              <a:lnSpc>
                <a:spcPct val="90000"/>
              </a:lnSpc>
              <a:spcBef>
                <a:spcPct val="0"/>
              </a:spcBef>
              <a:spcAft>
                <a:spcPct val="0"/>
              </a:spcAft>
              <a:defRPr sz="4500">
                <a:solidFill>
                  <a:srgbClr val="4C4C4C"/>
                </a:solidFill>
                <a:latin typeface="BentonSans Book" charset="0"/>
                <a:ea typeface="ＭＳ Ｐゴシック" charset="0"/>
              </a:defRPr>
            </a:lvl9pPr>
          </a:lstStyle>
          <a:p>
            <a:pPr>
              <a:defRPr/>
            </a:pPr>
            <a:r>
              <a:rPr lang="en-US" dirty="0" smtClean="0"/>
              <a:t>Duell Rules for Actionable Visualizations</a:t>
            </a:r>
            <a:endParaRPr lang="en-US" dirty="0"/>
          </a:p>
        </p:txBody>
      </p:sp>
      <p:sp>
        <p:nvSpPr>
          <p:cNvPr id="6" name="Rectangle 2"/>
          <p:cNvSpPr txBox="1">
            <a:spLocks noChangeArrowheads="1"/>
          </p:cNvSpPr>
          <p:nvPr/>
        </p:nvSpPr>
        <p:spPr>
          <a:xfrm>
            <a:off x="1026609" y="1791790"/>
            <a:ext cx="12267363" cy="4572000"/>
          </a:xfrm>
        </p:spPr>
        <p:txBody>
          <a:bodyPr/>
          <a:lstStyle>
            <a:lvl1pPr marL="488950" indent="-488950" algn="l" defTabSz="1304925" rtl="0" eaLnBrk="1" fontAlgn="base" hangingPunct="1">
              <a:spcBef>
                <a:spcPct val="20000"/>
              </a:spcBef>
              <a:spcAft>
                <a:spcPct val="0"/>
              </a:spcAft>
              <a:buFont typeface="Arial" charset="0"/>
              <a:buChar char="•"/>
              <a:defRPr sz="4600" kern="1200">
                <a:solidFill>
                  <a:schemeClr val="tx1"/>
                </a:solidFill>
                <a:latin typeface="+mn-lt"/>
                <a:ea typeface="ＭＳ Ｐゴシック" charset="0"/>
                <a:cs typeface="ＭＳ Ｐゴシック" charset="0"/>
              </a:defRPr>
            </a:lvl1pPr>
            <a:lvl2pPr marL="1060450" indent="-407988" algn="l" defTabSz="1304925" rtl="0" eaLnBrk="1" fontAlgn="base" hangingPunct="1">
              <a:spcBef>
                <a:spcPct val="20000"/>
              </a:spcBef>
              <a:spcAft>
                <a:spcPct val="0"/>
              </a:spcAft>
              <a:buFont typeface="Arial" charset="0"/>
              <a:buChar char="–"/>
              <a:defRPr sz="4000" kern="1200">
                <a:solidFill>
                  <a:schemeClr val="tx1"/>
                </a:solidFill>
                <a:latin typeface="+mn-lt"/>
                <a:ea typeface="ＭＳ Ｐゴシック" charset="0"/>
                <a:cs typeface="+mn-cs"/>
              </a:defRPr>
            </a:lvl2pPr>
            <a:lvl3pPr marL="1631950" indent="-325438" algn="l" defTabSz="1304925" rtl="0" eaLnBrk="1" fontAlgn="base" hangingPunct="1">
              <a:spcBef>
                <a:spcPct val="20000"/>
              </a:spcBef>
              <a:spcAft>
                <a:spcPct val="0"/>
              </a:spcAft>
              <a:buFont typeface="Arial" charset="0"/>
              <a:buChar char="•"/>
              <a:defRPr sz="3400" kern="1200">
                <a:solidFill>
                  <a:schemeClr val="tx1"/>
                </a:solidFill>
                <a:latin typeface="+mn-lt"/>
                <a:ea typeface="ＭＳ Ｐゴシック" charset="0"/>
                <a:cs typeface="+mn-cs"/>
              </a:defRPr>
            </a:lvl3pPr>
            <a:lvl4pPr marL="2284413" indent="-325438" algn="l" defTabSz="1304925" rtl="0" eaLnBrk="1" fontAlgn="base" hangingPunct="1">
              <a:spcBef>
                <a:spcPct val="20000"/>
              </a:spcBef>
              <a:spcAft>
                <a:spcPct val="0"/>
              </a:spcAft>
              <a:buFont typeface="Arial" charset="0"/>
              <a:buChar char="–"/>
              <a:defRPr sz="2900" kern="1200">
                <a:solidFill>
                  <a:schemeClr val="tx1"/>
                </a:solidFill>
                <a:latin typeface="+mn-lt"/>
                <a:ea typeface="ＭＳ Ｐゴシック" charset="0"/>
                <a:cs typeface="+mn-cs"/>
              </a:defRPr>
            </a:lvl4pPr>
            <a:lvl5pPr marL="2938463" indent="-325438" algn="l" defTabSz="1304925" rtl="0" eaLnBrk="1" fontAlgn="base" hangingPunct="1">
              <a:spcBef>
                <a:spcPct val="20000"/>
              </a:spcBef>
              <a:spcAft>
                <a:spcPct val="0"/>
              </a:spcAft>
              <a:buFont typeface="Arial" charset="0"/>
              <a:buChar char="»"/>
              <a:defRPr sz="2900" kern="1200">
                <a:solidFill>
                  <a:schemeClr val="tx1"/>
                </a:solidFill>
                <a:latin typeface="+mn-lt"/>
                <a:ea typeface="ＭＳ Ｐゴシック" charset="0"/>
                <a:cs typeface="+mn-cs"/>
              </a:defRPr>
            </a:lvl5pPr>
            <a:lvl6pPr marL="3592106" indent="-326555" algn="l" defTabSz="1306221"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6pPr>
            <a:lvl7pPr marL="4245216" indent="-326555" algn="l" defTabSz="1306221"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7pPr>
            <a:lvl8pPr marL="4898326" indent="-326555" algn="l" defTabSz="1306221"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8pPr>
            <a:lvl9pPr marL="5551437" indent="-326555" algn="l" defTabSz="1306221"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9pPr>
          </a:lstStyle>
          <a:p>
            <a:pPr marL="617220" indent="-617220">
              <a:buFont typeface="+mj-lt"/>
              <a:buAutoNum type="arabicPeriod" startAt="5"/>
              <a:defRPr/>
            </a:pPr>
            <a:r>
              <a:rPr lang="en-US" sz="3500" b="1" dirty="0"/>
              <a:t>The action required should be clear</a:t>
            </a:r>
            <a:br>
              <a:rPr lang="en-US" sz="3500" b="1" dirty="0"/>
            </a:br>
            <a:endParaRPr lang="en-US" sz="3500" b="1" dirty="0"/>
          </a:p>
          <a:p>
            <a:pPr marL="652462" lvl="1" indent="0">
              <a:buNone/>
              <a:defRPr/>
            </a:pPr>
            <a:r>
              <a:rPr lang="en-US" sz="3500" i="1" dirty="0"/>
              <a:t>Framed by the original question, this answers</a:t>
            </a:r>
            <a:br>
              <a:rPr lang="en-US" sz="3500" i="1" dirty="0"/>
            </a:br>
            <a:r>
              <a:rPr lang="en-US" sz="3500" i="1" dirty="0"/>
              <a:t>“what do I need to do?” based on the findings.</a:t>
            </a:r>
          </a:p>
        </p:txBody>
      </p:sp>
    </p:spTree>
    <p:extLst>
      <p:ext uri="{BB962C8B-B14F-4D97-AF65-F5344CB8AC3E}">
        <p14:creationId xmlns:p14="http://schemas.microsoft.com/office/powerpoint/2010/main" val="3392774071"/>
      </p:ext>
    </p:extLst>
  </p:cSld>
  <p:clrMapOvr>
    <a:masterClrMapping/>
  </p:clrMapOvr>
  <p:transition spd="slow">
    <p:wipe dir="d"/>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481070" y="257293"/>
            <a:ext cx="11751843" cy="7766632"/>
          </a:xfrm>
          <a:prstGeom prst="rect">
            <a:avLst/>
          </a:prstGeom>
        </p:spPr>
      </p:pic>
    </p:spTree>
    <p:extLst>
      <p:ext uri="{BB962C8B-B14F-4D97-AF65-F5344CB8AC3E}">
        <p14:creationId xmlns:p14="http://schemas.microsoft.com/office/powerpoint/2010/main" val="305046369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821901" y="2303676"/>
            <a:ext cx="9073008" cy="3711785"/>
          </a:xfrm>
          <a:prstGeom prst="rect">
            <a:avLst/>
          </a:prstGeom>
          <a:noFill/>
        </p:spPr>
        <p:txBody>
          <a:bodyPr wrap="square" rtlCol="0">
            <a:spAutoFit/>
          </a:bodyPr>
          <a:lstStyle/>
          <a:p>
            <a:pPr defTabSz="1097280"/>
            <a:r>
              <a:rPr lang="en-US" sz="3360" b="1" dirty="0">
                <a:solidFill>
                  <a:srgbClr val="000000">
                    <a:lumMod val="50000"/>
                    <a:lumOff val="50000"/>
                  </a:srgbClr>
                </a:solidFill>
                <a:latin typeface="Adobe Garamond Pro" panose="02020502060506020403" pitchFamily="18" charset="0"/>
                <a:ea typeface="굴림" charset="-127"/>
                <a:cs typeface="+mn-cs"/>
              </a:rPr>
              <a:t>A dashboard is a visual display of the most important information needed to achieve one or more objectives; consolidated and arranged on a single screen so the information can be monitored at a glance</a:t>
            </a:r>
            <a:r>
              <a:rPr lang="en-US" sz="3360" b="1" dirty="0" smtClean="0">
                <a:solidFill>
                  <a:srgbClr val="000000">
                    <a:lumMod val="50000"/>
                    <a:lumOff val="50000"/>
                  </a:srgbClr>
                </a:solidFill>
                <a:latin typeface="Adobe Garamond Pro" panose="02020502060506020403" pitchFamily="18" charset="0"/>
                <a:ea typeface="굴림" charset="-127"/>
                <a:cs typeface="+mn-cs"/>
              </a:rPr>
              <a:t>.</a:t>
            </a:r>
          </a:p>
          <a:p>
            <a:pPr defTabSz="1097280"/>
            <a:endParaRPr lang="en-US" sz="3360" b="1" dirty="0">
              <a:solidFill>
                <a:srgbClr val="000000">
                  <a:lumMod val="50000"/>
                  <a:lumOff val="50000"/>
                </a:srgbClr>
              </a:solidFill>
              <a:latin typeface="Adobe Garamond Pro" panose="02020502060506020403" pitchFamily="18" charset="0"/>
              <a:ea typeface="굴림" charset="-127"/>
              <a:cs typeface="+mn-cs"/>
            </a:endParaRPr>
          </a:p>
          <a:p>
            <a:pPr defTabSz="1097280"/>
            <a:r>
              <a:rPr lang="en-US" sz="3360" b="1" dirty="0">
                <a:solidFill>
                  <a:srgbClr val="000000">
                    <a:lumMod val="50000"/>
                    <a:lumOff val="50000"/>
                  </a:srgbClr>
                </a:solidFill>
                <a:latin typeface="Adobe Garamond Pro" panose="02020502060506020403" pitchFamily="18" charset="0"/>
                <a:ea typeface="굴림" charset="-127"/>
                <a:cs typeface="+mn-cs"/>
              </a:rPr>
              <a:t>- Stephen Few (2004)</a:t>
            </a:r>
          </a:p>
        </p:txBody>
      </p:sp>
      <p:sp>
        <p:nvSpPr>
          <p:cNvPr id="2" name="TextBox 1"/>
          <p:cNvSpPr txBox="1"/>
          <p:nvPr/>
        </p:nvSpPr>
        <p:spPr>
          <a:xfrm>
            <a:off x="2821901" y="658417"/>
            <a:ext cx="9073008" cy="830997"/>
          </a:xfrm>
          <a:prstGeom prst="rect">
            <a:avLst/>
          </a:prstGeom>
          <a:noFill/>
        </p:spPr>
        <p:txBody>
          <a:bodyPr wrap="square" rtlCol="0">
            <a:spAutoFit/>
          </a:bodyPr>
          <a:lstStyle/>
          <a:p>
            <a:pPr defTabSz="1097280"/>
            <a:r>
              <a:rPr lang="en-US" sz="4800" b="1" dirty="0">
                <a:solidFill>
                  <a:srgbClr val="000000">
                    <a:lumMod val="50000"/>
                    <a:lumOff val="50000"/>
                  </a:srgbClr>
                </a:solidFill>
                <a:latin typeface="Adobe Garamond Pro" panose="02020502060506020403" pitchFamily="18" charset="0"/>
                <a:ea typeface="굴림" charset="-127"/>
                <a:cs typeface="+mn-cs"/>
              </a:rPr>
              <a:t>one definition of a dashboard</a:t>
            </a:r>
          </a:p>
        </p:txBody>
      </p:sp>
      <p:sp>
        <p:nvSpPr>
          <p:cNvPr id="5" name="TextBox 4"/>
          <p:cNvSpPr txBox="1"/>
          <p:nvPr/>
        </p:nvSpPr>
        <p:spPr>
          <a:xfrm>
            <a:off x="2821901" y="7657594"/>
            <a:ext cx="9073008" cy="387798"/>
          </a:xfrm>
          <a:prstGeom prst="rect">
            <a:avLst/>
          </a:prstGeom>
          <a:noFill/>
        </p:spPr>
        <p:txBody>
          <a:bodyPr wrap="square" rtlCol="0">
            <a:spAutoFit/>
          </a:bodyPr>
          <a:lstStyle/>
          <a:p>
            <a:pPr defTabSz="1097280"/>
            <a:r>
              <a:rPr lang="en-US" sz="1920" b="1" dirty="0">
                <a:solidFill>
                  <a:srgbClr val="000000">
                    <a:lumMod val="50000"/>
                    <a:lumOff val="50000"/>
                  </a:srgbClr>
                </a:solidFill>
                <a:latin typeface="Adobe Garamond Pro" panose="02020502060506020403" pitchFamily="18" charset="0"/>
                <a:ea typeface="굴림" charset="-127"/>
                <a:cs typeface="+mn-cs"/>
              </a:rPr>
              <a:t>From “Dashboard Confusion” in Intelligent Enterprise magazine, March 20, 2004</a:t>
            </a:r>
          </a:p>
        </p:txBody>
      </p:sp>
    </p:spTree>
    <p:extLst>
      <p:ext uri="{BB962C8B-B14F-4D97-AF65-F5344CB8AC3E}">
        <p14:creationId xmlns:p14="http://schemas.microsoft.com/office/powerpoint/2010/main" val="3017542667"/>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999629E5-CD5C-4B99-9E0A-95BF902E61AD}"/>
              </a:ext>
            </a:extLst>
          </p:cNvPr>
          <p:cNvPicPr>
            <a:picLocks noChangeAspect="1"/>
          </p:cNvPicPr>
          <p:nvPr/>
        </p:nvPicPr>
        <p:blipFill>
          <a:blip r:embed="rId3"/>
          <a:stretch>
            <a:fillRect/>
          </a:stretch>
        </p:blipFill>
        <p:spPr>
          <a:xfrm>
            <a:off x="1712633" y="1398488"/>
            <a:ext cx="11205134" cy="6555952"/>
          </a:xfrm>
          <a:prstGeom prst="rect">
            <a:avLst/>
          </a:prstGeom>
          <a:solidFill>
            <a:srgbClr val="F7F7F6"/>
          </a:solidFill>
        </p:spPr>
      </p:pic>
      <p:sp>
        <p:nvSpPr>
          <p:cNvPr id="3" name="Title 2"/>
          <p:cNvSpPr>
            <a:spLocks noGrp="1"/>
          </p:cNvSpPr>
          <p:nvPr>
            <p:ph type="title"/>
          </p:nvPr>
        </p:nvSpPr>
        <p:spPr/>
        <p:txBody>
          <a:bodyPr/>
          <a:lstStyle/>
          <a:p>
            <a:pPr algn="ctr"/>
            <a:r>
              <a:rPr lang="en-US" dirty="0" smtClean="0"/>
              <a:t>“Click State to Filter”</a:t>
            </a:r>
            <a:endParaRPr lang="en-US" dirty="0"/>
          </a:p>
        </p:txBody>
      </p:sp>
      <p:sp>
        <p:nvSpPr>
          <p:cNvPr id="5" name="TextBox 4"/>
          <p:cNvSpPr txBox="1"/>
          <p:nvPr/>
        </p:nvSpPr>
        <p:spPr>
          <a:xfrm>
            <a:off x="1828800" y="7801332"/>
            <a:ext cx="10972800" cy="387798"/>
          </a:xfrm>
          <a:prstGeom prst="rect">
            <a:avLst/>
          </a:prstGeom>
          <a:noFill/>
        </p:spPr>
        <p:txBody>
          <a:bodyPr wrap="square" rtlCol="0">
            <a:spAutoFit/>
          </a:bodyPr>
          <a:lstStyle/>
          <a:p>
            <a:pPr algn="ctr"/>
            <a:r>
              <a:rPr lang="en-US" sz="1920" dirty="0">
                <a:solidFill>
                  <a:schemeClr val="bg1">
                    <a:lumMod val="50000"/>
                  </a:schemeClr>
                </a:solidFill>
                <a:latin typeface="Merriweather Light"/>
              </a:rPr>
              <a:t>Source: </a:t>
            </a:r>
            <a:r>
              <a:rPr lang="en-US" sz="1920" i="1" dirty="0">
                <a:solidFill>
                  <a:schemeClr val="bg1">
                    <a:lumMod val="50000"/>
                  </a:schemeClr>
                </a:solidFill>
                <a:latin typeface="Merriweather Light"/>
              </a:rPr>
              <a:t>The Big Book of Dashboards </a:t>
            </a:r>
            <a:r>
              <a:rPr lang="en-US" sz="1920" dirty="0">
                <a:solidFill>
                  <a:schemeClr val="bg1">
                    <a:lumMod val="50000"/>
                  </a:schemeClr>
                </a:solidFill>
                <a:latin typeface="Merriweather Light"/>
              </a:rPr>
              <a:t>(BigBookofDashboards.com)</a:t>
            </a:r>
          </a:p>
        </p:txBody>
      </p:sp>
    </p:spTree>
    <p:extLst>
      <p:ext uri="{BB962C8B-B14F-4D97-AF65-F5344CB8AC3E}">
        <p14:creationId xmlns:p14="http://schemas.microsoft.com/office/powerpoint/2010/main" val="2440407693"/>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ctr"/>
            <a:r>
              <a:rPr lang="en-US" dirty="0" smtClean="0"/>
              <a:t>“</a:t>
            </a:r>
            <a:r>
              <a:rPr lang="en-US" dirty="0" smtClean="0">
                <a:solidFill>
                  <a:srgbClr val="ED002E"/>
                </a:solidFill>
              </a:rPr>
              <a:t>19 days </a:t>
            </a:r>
            <a:r>
              <a:rPr lang="en-US" dirty="0" smtClean="0"/>
              <a:t>is too long. I should do something.”</a:t>
            </a:r>
            <a:endParaRPr lang="en-US" dirty="0"/>
          </a:p>
        </p:txBody>
      </p:sp>
      <p:sp>
        <p:nvSpPr>
          <p:cNvPr id="6" name="TextBox 5"/>
          <p:cNvSpPr txBox="1"/>
          <p:nvPr/>
        </p:nvSpPr>
        <p:spPr>
          <a:xfrm>
            <a:off x="1828800" y="7801332"/>
            <a:ext cx="10972800" cy="387798"/>
          </a:xfrm>
          <a:prstGeom prst="rect">
            <a:avLst/>
          </a:prstGeom>
          <a:noFill/>
        </p:spPr>
        <p:txBody>
          <a:bodyPr wrap="square" rtlCol="0">
            <a:spAutoFit/>
          </a:bodyPr>
          <a:lstStyle/>
          <a:p>
            <a:pPr algn="ctr"/>
            <a:r>
              <a:rPr lang="en-US" sz="1920" dirty="0">
                <a:solidFill>
                  <a:schemeClr val="bg1">
                    <a:lumMod val="50000"/>
                  </a:schemeClr>
                </a:solidFill>
                <a:latin typeface="Merriweather Light"/>
              </a:rPr>
              <a:t>Source: </a:t>
            </a:r>
            <a:r>
              <a:rPr lang="en-US" sz="1920" i="1" dirty="0">
                <a:solidFill>
                  <a:schemeClr val="bg1">
                    <a:lumMod val="50000"/>
                  </a:schemeClr>
                </a:solidFill>
                <a:latin typeface="Merriweather Light"/>
              </a:rPr>
              <a:t>The Big Book of Dashboards </a:t>
            </a:r>
            <a:r>
              <a:rPr lang="en-US" sz="1920" dirty="0">
                <a:solidFill>
                  <a:schemeClr val="bg1">
                    <a:lumMod val="50000"/>
                  </a:schemeClr>
                </a:solidFill>
                <a:latin typeface="Merriweather Light"/>
              </a:rPr>
              <a:t>(BigBookofDashboards.com)</a:t>
            </a:r>
          </a:p>
        </p:txBody>
      </p:sp>
      <p:pic>
        <p:nvPicPr>
          <p:cNvPr id="7" name="Picture 6"/>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2889389" y="2148778"/>
            <a:ext cx="8851622" cy="4832264"/>
          </a:xfrm>
          <a:prstGeom prst="rect">
            <a:avLst/>
          </a:prstGeom>
        </p:spPr>
      </p:pic>
    </p:spTree>
    <p:extLst>
      <p:ext uri="{BB962C8B-B14F-4D97-AF65-F5344CB8AC3E}">
        <p14:creationId xmlns:p14="http://schemas.microsoft.com/office/powerpoint/2010/main" val="2037163007"/>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016866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99886" y="210979"/>
            <a:ext cx="10756471" cy="861774"/>
          </a:xfrm>
          <a:prstGeom prst="rect">
            <a:avLst/>
          </a:prstGeom>
        </p:spPr>
        <p:txBody>
          <a:bodyPr wrap="none">
            <a:spAutoFit/>
          </a:bodyPr>
          <a:lstStyle/>
          <a:p>
            <a:r>
              <a:rPr lang="en-US" sz="5000" b="1" dirty="0">
                <a:latin typeface="+mj-lt"/>
              </a:rPr>
              <a:t>Dashboards </a:t>
            </a:r>
            <a:r>
              <a:rPr lang="en-US" sz="5000" b="1" dirty="0" smtClean="0">
                <a:latin typeface="+mj-lt"/>
              </a:rPr>
              <a:t>as </a:t>
            </a:r>
            <a:r>
              <a:rPr lang="en-US" sz="5000" b="1" dirty="0">
                <a:latin typeface="+mj-lt"/>
              </a:rPr>
              <a:t>Directed Discovery</a:t>
            </a:r>
          </a:p>
        </p:txBody>
      </p:sp>
      <p:sp>
        <p:nvSpPr>
          <p:cNvPr id="3" name="Rectangle 2"/>
          <p:cNvSpPr/>
          <p:nvPr/>
        </p:nvSpPr>
        <p:spPr>
          <a:xfrm>
            <a:off x="2683934" y="1587036"/>
            <a:ext cx="9262533" cy="1938992"/>
          </a:xfrm>
          <a:prstGeom prst="rect">
            <a:avLst/>
          </a:prstGeom>
        </p:spPr>
        <p:txBody>
          <a:bodyPr wrap="square" anchor="ctr">
            <a:spAutoFit/>
          </a:bodyPr>
          <a:lstStyle/>
          <a:p>
            <a:pPr marL="251784" indent="0" algn="ctr">
              <a:spcAft>
                <a:spcPts val="1800"/>
              </a:spcAft>
              <a:buNone/>
              <a:defRPr/>
            </a:pPr>
            <a:r>
              <a:rPr lang="en-US" sz="3500" i="1" dirty="0">
                <a:solidFill>
                  <a:schemeClr val="bg1">
                    <a:lumMod val="50000"/>
                  </a:schemeClr>
                </a:solidFill>
                <a:latin typeface="+mn-lt"/>
              </a:rPr>
              <a:t>Another way to think about it</a:t>
            </a:r>
            <a:r>
              <a:rPr lang="en-US" sz="3500" i="1" dirty="0" smtClean="0">
                <a:solidFill>
                  <a:schemeClr val="bg1">
                    <a:lumMod val="50000"/>
                  </a:schemeClr>
                </a:solidFill>
                <a:latin typeface="+mn-lt"/>
              </a:rPr>
              <a:t>:</a:t>
            </a:r>
            <a:endParaRPr lang="en-US" sz="3500" i="1" dirty="0">
              <a:solidFill>
                <a:schemeClr val="bg1">
                  <a:lumMod val="50000"/>
                </a:schemeClr>
              </a:solidFill>
              <a:latin typeface="+mn-lt"/>
            </a:endParaRPr>
          </a:p>
          <a:p>
            <a:pPr marL="251784" indent="0" algn="ctr">
              <a:buNone/>
              <a:defRPr/>
            </a:pPr>
            <a:r>
              <a:rPr lang="en-US" sz="3500" dirty="0">
                <a:solidFill>
                  <a:schemeClr val="bg1">
                    <a:lumMod val="50000"/>
                  </a:schemeClr>
                </a:solidFill>
                <a:latin typeface="+mn-lt"/>
              </a:rPr>
              <a:t>An information </a:t>
            </a:r>
            <a:r>
              <a:rPr lang="en-US" sz="3500" dirty="0" smtClean="0">
                <a:solidFill>
                  <a:schemeClr val="bg1">
                    <a:lumMod val="50000"/>
                  </a:schemeClr>
                </a:solidFill>
                <a:latin typeface="+mn-lt"/>
              </a:rPr>
              <a:t>display designed </a:t>
            </a:r>
            <a:r>
              <a:rPr lang="en-US" sz="3500" dirty="0">
                <a:solidFill>
                  <a:schemeClr val="bg1">
                    <a:lumMod val="50000"/>
                  </a:schemeClr>
                </a:solidFill>
                <a:latin typeface="+mn-lt"/>
              </a:rPr>
              <a:t>for people</a:t>
            </a:r>
          </a:p>
          <a:p>
            <a:pPr marL="251784" indent="0" algn="ctr">
              <a:buNone/>
              <a:defRPr/>
            </a:pPr>
            <a:r>
              <a:rPr lang="en-US" sz="3500" dirty="0">
                <a:solidFill>
                  <a:schemeClr val="bg1">
                    <a:lumMod val="50000"/>
                  </a:schemeClr>
                </a:solidFill>
                <a:latin typeface="+mn-lt"/>
              </a:rPr>
              <a:t> to help maintain situational awareness.</a:t>
            </a:r>
          </a:p>
        </p:txBody>
      </p:sp>
      <p:sp>
        <p:nvSpPr>
          <p:cNvPr id="6" name="TextBox 5"/>
          <p:cNvSpPr txBox="1"/>
          <p:nvPr/>
        </p:nvSpPr>
        <p:spPr>
          <a:xfrm>
            <a:off x="1828800" y="7801332"/>
            <a:ext cx="10972800" cy="400110"/>
          </a:xfrm>
          <a:prstGeom prst="rect">
            <a:avLst/>
          </a:prstGeom>
          <a:noFill/>
        </p:spPr>
        <p:txBody>
          <a:bodyPr wrap="square" rtlCol="0">
            <a:spAutoFit/>
          </a:bodyPr>
          <a:lstStyle/>
          <a:p>
            <a:pPr algn="ctr"/>
            <a:r>
              <a:rPr lang="en-US" sz="2000" dirty="0">
                <a:solidFill>
                  <a:schemeClr val="bg1">
                    <a:lumMod val="50000"/>
                  </a:schemeClr>
                </a:solidFill>
                <a:latin typeface="+mn-lt"/>
              </a:rPr>
              <a:t>Source: </a:t>
            </a:r>
            <a:r>
              <a:rPr lang="en-US" sz="2000" i="1" dirty="0">
                <a:solidFill>
                  <a:schemeClr val="bg1">
                    <a:lumMod val="50000"/>
                  </a:schemeClr>
                </a:solidFill>
                <a:latin typeface="+mn-lt"/>
              </a:rPr>
              <a:t>The Big Book of Dashboards </a:t>
            </a:r>
            <a:r>
              <a:rPr lang="en-US" sz="2000" dirty="0">
                <a:solidFill>
                  <a:schemeClr val="bg1">
                    <a:lumMod val="50000"/>
                  </a:schemeClr>
                </a:solidFill>
                <a:latin typeface="+mn-lt"/>
              </a:rPr>
              <a:t>(BigBookofDashboards.com)</a:t>
            </a:r>
          </a:p>
        </p:txBody>
      </p:sp>
      <p:pic>
        <p:nvPicPr>
          <p:cNvPr id="7" name="Picture 6"/>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4555447" y="4136080"/>
            <a:ext cx="5519505" cy="3013200"/>
          </a:xfrm>
          <a:prstGeom prst="rect">
            <a:avLst/>
          </a:prstGeom>
        </p:spPr>
      </p:pic>
    </p:spTree>
    <p:extLst>
      <p:ext uri="{BB962C8B-B14F-4D97-AF65-F5344CB8AC3E}">
        <p14:creationId xmlns:p14="http://schemas.microsoft.com/office/powerpoint/2010/main" val="340800649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821901" y="2386609"/>
            <a:ext cx="9073008" cy="4228850"/>
          </a:xfrm>
          <a:prstGeom prst="rect">
            <a:avLst/>
          </a:prstGeom>
          <a:noFill/>
        </p:spPr>
        <p:txBody>
          <a:bodyPr wrap="square" rtlCol="0">
            <a:spAutoFit/>
          </a:bodyPr>
          <a:lstStyle/>
          <a:p>
            <a:pPr defTabSz="1097280"/>
            <a:r>
              <a:rPr lang="en-US" sz="3360" b="1" dirty="0">
                <a:solidFill>
                  <a:srgbClr val="000000">
                    <a:lumMod val="50000"/>
                    <a:lumOff val="50000"/>
                  </a:srgbClr>
                </a:solidFill>
                <a:latin typeface="Adobe Garamond Pro" panose="02020502060506020403" pitchFamily="18" charset="0"/>
                <a:ea typeface="굴림" charset="-127"/>
                <a:cs typeface="+mn-cs"/>
              </a:rPr>
              <a:t>A “faceted analytical display” is a set of interactive</a:t>
            </a:r>
          </a:p>
          <a:p>
            <a:pPr defTabSz="1097280"/>
            <a:r>
              <a:rPr lang="en-US" sz="3360" b="1" dirty="0">
                <a:solidFill>
                  <a:srgbClr val="000000">
                    <a:lumMod val="50000"/>
                    <a:lumOff val="50000"/>
                  </a:srgbClr>
                </a:solidFill>
                <a:latin typeface="Adobe Garamond Pro" panose="02020502060506020403" pitchFamily="18" charset="0"/>
                <a:ea typeface="굴림" charset="-127"/>
                <a:cs typeface="+mn-cs"/>
              </a:rPr>
              <a:t>charts (primarily graphs and tables) that simultaneously reside on a single screen, each of which presents a somewhat different view of a common dataset, and is used to analyze that information</a:t>
            </a:r>
            <a:r>
              <a:rPr lang="en-US" sz="3360" b="1" dirty="0" smtClean="0">
                <a:solidFill>
                  <a:srgbClr val="000000">
                    <a:lumMod val="50000"/>
                    <a:lumOff val="50000"/>
                  </a:srgbClr>
                </a:solidFill>
                <a:latin typeface="Adobe Garamond Pro" panose="02020502060506020403" pitchFamily="18" charset="0"/>
                <a:ea typeface="굴림" charset="-127"/>
                <a:cs typeface="+mn-cs"/>
              </a:rPr>
              <a:t>.</a:t>
            </a:r>
          </a:p>
          <a:p>
            <a:pPr defTabSz="1097280"/>
            <a:endParaRPr lang="en-US" sz="3360" b="1" dirty="0">
              <a:solidFill>
                <a:srgbClr val="000000">
                  <a:lumMod val="50000"/>
                  <a:lumOff val="50000"/>
                </a:srgbClr>
              </a:solidFill>
              <a:latin typeface="Adobe Garamond Pro" panose="02020502060506020403" pitchFamily="18" charset="0"/>
              <a:ea typeface="굴림" charset="-127"/>
              <a:cs typeface="+mn-cs"/>
            </a:endParaRPr>
          </a:p>
          <a:p>
            <a:pPr defTabSz="1097280"/>
            <a:r>
              <a:rPr lang="en-US" sz="3360" b="1" dirty="0">
                <a:solidFill>
                  <a:srgbClr val="000000">
                    <a:lumMod val="50000"/>
                    <a:lumOff val="50000"/>
                  </a:srgbClr>
                </a:solidFill>
                <a:latin typeface="Adobe Garamond Pro" panose="02020502060506020403" pitchFamily="18" charset="0"/>
                <a:ea typeface="굴림" charset="-127"/>
                <a:cs typeface="+mn-cs"/>
              </a:rPr>
              <a:t>- Stephen Few (2007)</a:t>
            </a:r>
            <a:endParaRPr lang="en-US" sz="4320" b="1" dirty="0">
              <a:solidFill>
                <a:srgbClr val="000000">
                  <a:lumMod val="50000"/>
                  <a:lumOff val="50000"/>
                </a:srgbClr>
              </a:solidFill>
              <a:latin typeface="Adobe Garamond Pro" panose="02020502060506020403" pitchFamily="18" charset="0"/>
              <a:ea typeface="굴림" charset="-127"/>
              <a:cs typeface="+mn-cs"/>
            </a:endParaRPr>
          </a:p>
        </p:txBody>
      </p:sp>
      <p:sp>
        <p:nvSpPr>
          <p:cNvPr id="2" name="TextBox 1"/>
          <p:cNvSpPr txBox="1"/>
          <p:nvPr/>
        </p:nvSpPr>
        <p:spPr>
          <a:xfrm>
            <a:off x="2821901" y="658416"/>
            <a:ext cx="9073008" cy="830997"/>
          </a:xfrm>
          <a:prstGeom prst="rect">
            <a:avLst/>
          </a:prstGeom>
          <a:noFill/>
        </p:spPr>
        <p:txBody>
          <a:bodyPr wrap="square" rtlCol="0">
            <a:spAutoFit/>
          </a:bodyPr>
          <a:lstStyle/>
          <a:p>
            <a:pPr defTabSz="1097280"/>
            <a:r>
              <a:rPr lang="en-US" sz="4800" b="1" dirty="0">
                <a:solidFill>
                  <a:srgbClr val="000000">
                    <a:lumMod val="50000"/>
                    <a:lumOff val="50000"/>
                  </a:srgbClr>
                </a:solidFill>
                <a:latin typeface="Adobe Garamond Pro" panose="02020502060506020403" pitchFamily="18" charset="0"/>
                <a:ea typeface="굴림" charset="-127"/>
                <a:cs typeface="+mn-cs"/>
              </a:rPr>
              <a:t>vs. a “faceted analytical display”</a:t>
            </a:r>
          </a:p>
        </p:txBody>
      </p:sp>
      <p:sp>
        <p:nvSpPr>
          <p:cNvPr id="3" name="TextBox 2"/>
          <p:cNvSpPr txBox="1"/>
          <p:nvPr/>
        </p:nvSpPr>
        <p:spPr>
          <a:xfrm>
            <a:off x="2821901" y="7657594"/>
            <a:ext cx="9073008" cy="387798"/>
          </a:xfrm>
          <a:prstGeom prst="rect">
            <a:avLst/>
          </a:prstGeom>
          <a:noFill/>
        </p:spPr>
        <p:txBody>
          <a:bodyPr wrap="square" rtlCol="0">
            <a:spAutoFit/>
          </a:bodyPr>
          <a:lstStyle/>
          <a:p>
            <a:pPr defTabSz="1097280"/>
            <a:r>
              <a:rPr lang="en-US" sz="1920" b="1" dirty="0">
                <a:solidFill>
                  <a:srgbClr val="000000">
                    <a:lumMod val="50000"/>
                    <a:lumOff val="50000"/>
                  </a:srgbClr>
                </a:solidFill>
                <a:latin typeface="Adobe Garamond Pro" panose="02020502060506020403" pitchFamily="18" charset="0"/>
                <a:ea typeface="굴림" charset="-127"/>
                <a:cs typeface="+mn-cs"/>
              </a:rPr>
              <a:t>From “Dashboard Confusion Revisited” from PerceptualEdge.com, March 2007</a:t>
            </a:r>
          </a:p>
        </p:txBody>
      </p:sp>
    </p:spTree>
    <p:extLst>
      <p:ext uri="{BB962C8B-B14F-4D97-AF65-F5344CB8AC3E}">
        <p14:creationId xmlns:p14="http://schemas.microsoft.com/office/powerpoint/2010/main" val="352942307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821901" y="2303676"/>
            <a:ext cx="9073008" cy="3711785"/>
          </a:xfrm>
          <a:prstGeom prst="rect">
            <a:avLst/>
          </a:prstGeom>
          <a:noFill/>
        </p:spPr>
        <p:txBody>
          <a:bodyPr wrap="square" rtlCol="0">
            <a:spAutoFit/>
          </a:bodyPr>
          <a:lstStyle/>
          <a:p>
            <a:pPr defTabSz="1097280"/>
            <a:r>
              <a:rPr lang="en-US" sz="3360" b="1" dirty="0">
                <a:solidFill>
                  <a:srgbClr val="000000">
                    <a:lumMod val="50000"/>
                    <a:lumOff val="50000"/>
                  </a:srgbClr>
                </a:solidFill>
                <a:latin typeface="Adobe Garamond Pro" panose="02020502060506020403" pitchFamily="18" charset="0"/>
                <a:ea typeface="굴림" charset="-127"/>
                <a:cs typeface="+mn-cs"/>
              </a:rPr>
              <a:t>A dashboard is a visual display of the most important information needed to achieve one or more objectives; </a:t>
            </a:r>
            <a:r>
              <a:rPr lang="en-US" sz="3360" b="1" dirty="0">
                <a:solidFill>
                  <a:srgbClr val="D18B2D"/>
                </a:solidFill>
                <a:latin typeface="Adobe Garamond Pro" panose="02020502060506020403" pitchFamily="18" charset="0"/>
                <a:ea typeface="굴림" charset="-127"/>
                <a:cs typeface="+mn-cs"/>
              </a:rPr>
              <a:t>consolidated and arranged on a single screen</a:t>
            </a:r>
            <a:r>
              <a:rPr lang="en-US" sz="3360" b="1" dirty="0">
                <a:solidFill>
                  <a:srgbClr val="000000">
                    <a:lumMod val="50000"/>
                    <a:lumOff val="50000"/>
                  </a:srgbClr>
                </a:solidFill>
                <a:latin typeface="Adobe Garamond Pro" panose="02020502060506020403" pitchFamily="18" charset="0"/>
                <a:ea typeface="굴림" charset="-127"/>
                <a:cs typeface="+mn-cs"/>
              </a:rPr>
              <a:t> so the information can be </a:t>
            </a:r>
            <a:r>
              <a:rPr lang="en-US" sz="3360" b="1" dirty="0">
                <a:solidFill>
                  <a:srgbClr val="D18B2D"/>
                </a:solidFill>
                <a:latin typeface="Adobe Garamond Pro" panose="02020502060506020403" pitchFamily="18" charset="0"/>
                <a:ea typeface="굴림" charset="-127"/>
                <a:cs typeface="+mn-cs"/>
              </a:rPr>
              <a:t>monitored at a glance</a:t>
            </a:r>
            <a:r>
              <a:rPr lang="en-US" sz="3360" b="1" dirty="0" smtClean="0">
                <a:solidFill>
                  <a:srgbClr val="000000">
                    <a:lumMod val="50000"/>
                    <a:lumOff val="50000"/>
                  </a:srgbClr>
                </a:solidFill>
                <a:latin typeface="Adobe Garamond Pro" panose="02020502060506020403" pitchFamily="18" charset="0"/>
                <a:ea typeface="굴림" charset="-127"/>
                <a:cs typeface="+mn-cs"/>
              </a:rPr>
              <a:t>.</a:t>
            </a:r>
          </a:p>
          <a:p>
            <a:pPr defTabSz="1097280"/>
            <a:endParaRPr lang="en-US" sz="3360" b="1" dirty="0">
              <a:solidFill>
                <a:srgbClr val="000000">
                  <a:lumMod val="50000"/>
                  <a:lumOff val="50000"/>
                </a:srgbClr>
              </a:solidFill>
              <a:latin typeface="Adobe Garamond Pro" panose="02020502060506020403" pitchFamily="18" charset="0"/>
              <a:ea typeface="굴림" charset="-127"/>
              <a:cs typeface="+mn-cs"/>
            </a:endParaRPr>
          </a:p>
          <a:p>
            <a:pPr defTabSz="1097280"/>
            <a:r>
              <a:rPr lang="en-US" sz="3360" b="1" dirty="0">
                <a:solidFill>
                  <a:srgbClr val="000000">
                    <a:lumMod val="50000"/>
                    <a:lumOff val="50000"/>
                  </a:srgbClr>
                </a:solidFill>
                <a:latin typeface="Adobe Garamond Pro" panose="02020502060506020403" pitchFamily="18" charset="0"/>
                <a:ea typeface="굴림" charset="-127"/>
                <a:cs typeface="+mn-cs"/>
              </a:rPr>
              <a:t>- Stephen Few (2004)</a:t>
            </a:r>
            <a:endParaRPr lang="en-US" sz="4320" b="1" dirty="0">
              <a:solidFill>
                <a:srgbClr val="000000">
                  <a:lumMod val="50000"/>
                  <a:lumOff val="50000"/>
                </a:srgbClr>
              </a:solidFill>
              <a:latin typeface="Futura LT Book" pitchFamily="2" charset="0"/>
              <a:ea typeface="굴림" charset="-127"/>
              <a:cs typeface="+mn-cs"/>
            </a:endParaRPr>
          </a:p>
        </p:txBody>
      </p:sp>
      <p:sp>
        <p:nvSpPr>
          <p:cNvPr id="6" name="TextBox 5"/>
          <p:cNvSpPr txBox="1"/>
          <p:nvPr/>
        </p:nvSpPr>
        <p:spPr>
          <a:xfrm>
            <a:off x="2821901" y="658417"/>
            <a:ext cx="9073008" cy="830997"/>
          </a:xfrm>
          <a:prstGeom prst="rect">
            <a:avLst/>
          </a:prstGeom>
          <a:noFill/>
        </p:spPr>
        <p:txBody>
          <a:bodyPr wrap="square" rtlCol="0">
            <a:spAutoFit/>
          </a:bodyPr>
          <a:lstStyle/>
          <a:p>
            <a:pPr defTabSz="1097280"/>
            <a:r>
              <a:rPr lang="en-US" sz="4800" b="1" dirty="0">
                <a:solidFill>
                  <a:srgbClr val="000000">
                    <a:lumMod val="50000"/>
                    <a:lumOff val="50000"/>
                  </a:srgbClr>
                </a:solidFill>
                <a:latin typeface="Adobe Garamond Pro" panose="02020502060506020403" pitchFamily="18" charset="0"/>
                <a:ea typeface="굴림" charset="-127"/>
                <a:cs typeface="+mn-cs"/>
              </a:rPr>
              <a:t>one definition of a dashboard</a:t>
            </a:r>
          </a:p>
        </p:txBody>
      </p:sp>
      <p:sp>
        <p:nvSpPr>
          <p:cNvPr id="4" name="TextBox 3"/>
          <p:cNvSpPr txBox="1"/>
          <p:nvPr/>
        </p:nvSpPr>
        <p:spPr>
          <a:xfrm>
            <a:off x="2821901" y="7657594"/>
            <a:ext cx="9073008" cy="387798"/>
          </a:xfrm>
          <a:prstGeom prst="rect">
            <a:avLst/>
          </a:prstGeom>
          <a:noFill/>
        </p:spPr>
        <p:txBody>
          <a:bodyPr wrap="square" rtlCol="0">
            <a:spAutoFit/>
          </a:bodyPr>
          <a:lstStyle/>
          <a:p>
            <a:pPr defTabSz="1097280"/>
            <a:r>
              <a:rPr lang="en-US" sz="1920" b="1" dirty="0">
                <a:solidFill>
                  <a:srgbClr val="000000">
                    <a:lumMod val="50000"/>
                    <a:lumOff val="50000"/>
                  </a:srgbClr>
                </a:solidFill>
                <a:latin typeface="Adobe Garamond Pro" panose="02020502060506020403" pitchFamily="18" charset="0"/>
                <a:ea typeface="굴림" charset="-127"/>
                <a:cs typeface="+mn-cs"/>
              </a:rPr>
              <a:t>From “Dashboard Confusion” in </a:t>
            </a:r>
            <a:r>
              <a:rPr lang="en-US" sz="1920" b="1" i="1" dirty="0">
                <a:solidFill>
                  <a:srgbClr val="000000">
                    <a:lumMod val="50000"/>
                    <a:lumOff val="50000"/>
                  </a:srgbClr>
                </a:solidFill>
                <a:latin typeface="Adobe Garamond Pro" panose="02020502060506020403" pitchFamily="18" charset="0"/>
                <a:ea typeface="굴림" charset="-127"/>
                <a:cs typeface="+mn-cs"/>
              </a:rPr>
              <a:t>Intelligent Enterprise </a:t>
            </a:r>
            <a:r>
              <a:rPr lang="en-US" sz="1920" b="1" dirty="0">
                <a:solidFill>
                  <a:srgbClr val="000000">
                    <a:lumMod val="50000"/>
                    <a:lumOff val="50000"/>
                  </a:srgbClr>
                </a:solidFill>
                <a:latin typeface="Adobe Garamond Pro" panose="02020502060506020403" pitchFamily="18" charset="0"/>
                <a:ea typeface="굴림" charset="-127"/>
                <a:cs typeface="+mn-cs"/>
              </a:rPr>
              <a:t>magazine, March 20, 2004</a:t>
            </a:r>
          </a:p>
        </p:txBody>
      </p:sp>
    </p:spTree>
    <p:extLst>
      <p:ext uri="{BB962C8B-B14F-4D97-AF65-F5344CB8AC3E}">
        <p14:creationId xmlns:p14="http://schemas.microsoft.com/office/powerpoint/2010/main" val="1632589605"/>
      </p:ext>
    </p:extLst>
  </p:cSld>
  <p:clrMapOvr>
    <a:masterClrMapping/>
  </p:clrMapOvr>
  <p:timing>
    <p:tnLst>
      <p:par>
        <p:cTn id="1" dur="indefinite" restart="never" nodeType="tmRoot"/>
      </p:par>
    </p:tnLst>
  </p:timing>
</p:sld>
</file>

<file path=ppt/theme/theme1.xml><?xml version="1.0" encoding="utf-8"?>
<a:theme xmlns:a="http://schemas.openxmlformats.org/drawingml/2006/main" name="PPT_Corporate_Template_BentonSans_16.9_c">
  <a:themeElements>
    <a:clrScheme name="Custom 8">
      <a:dk1>
        <a:srgbClr val="666666"/>
      </a:dk1>
      <a:lt1>
        <a:sysClr val="window" lastClr="FFFFFF"/>
      </a:lt1>
      <a:dk2>
        <a:srgbClr val="5B6591"/>
      </a:dk2>
      <a:lt2>
        <a:srgbClr val="FFFFFF"/>
      </a:lt2>
      <a:accent1>
        <a:srgbClr val="1F447D"/>
      </a:accent1>
      <a:accent2>
        <a:srgbClr val="E8762C"/>
      </a:accent2>
      <a:accent3>
        <a:srgbClr val="7099A6"/>
      </a:accent3>
      <a:accent4>
        <a:srgbClr val="59879B"/>
      </a:accent4>
      <a:accent5>
        <a:srgbClr val="4C4C4C"/>
      </a:accent5>
      <a:accent6>
        <a:srgbClr val="C72035"/>
      </a:accent6>
      <a:hlink>
        <a:srgbClr val="EB912C"/>
      </a:hlink>
      <a:folHlink>
        <a:srgbClr val="969696"/>
      </a:folHlink>
    </a:clrScheme>
    <a:fontScheme name="Tableau Corporate Fonts">
      <a:majorFont>
        <a:latin typeface="BentonSans Book"/>
        <a:ea typeface=""/>
        <a:cs typeface=""/>
      </a:majorFont>
      <a:minorFont>
        <a:latin typeface="Merriweather 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1">
            <a:lumMod val="60000"/>
            <a:lumOff val="40000"/>
          </a:schemeClr>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6350" cmpd="sng">
          <a:solidFill>
            <a:schemeClr val="bg1">
              <a:lumMod val="75000"/>
            </a:schemeClr>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1_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PPT_Corporate_Template_BentonSans_16.9_c</Template>
  <TotalTime>1301</TotalTime>
  <Words>2843</Words>
  <Application>Microsoft Office PowerPoint</Application>
  <PresentationFormat>Custom</PresentationFormat>
  <Paragraphs>316</Paragraphs>
  <Slides>62</Slides>
  <Notes>52</Notes>
  <HiddenSlides>0</HiddenSlides>
  <MMClips>2</MMClips>
  <ScaleCrop>false</ScaleCrop>
  <HeadingPairs>
    <vt:vector size="6" baseType="variant">
      <vt:variant>
        <vt:lpstr>Fonts Used</vt:lpstr>
      </vt:variant>
      <vt:variant>
        <vt:i4>12</vt:i4>
      </vt:variant>
      <vt:variant>
        <vt:lpstr>Theme</vt:lpstr>
      </vt:variant>
      <vt:variant>
        <vt:i4>3</vt:i4>
      </vt:variant>
      <vt:variant>
        <vt:lpstr>Slide Titles</vt:lpstr>
      </vt:variant>
      <vt:variant>
        <vt:i4>62</vt:i4>
      </vt:variant>
    </vt:vector>
  </HeadingPairs>
  <TitlesOfParts>
    <vt:vector size="77" baseType="lpstr">
      <vt:lpstr>굴림</vt:lpstr>
      <vt:lpstr>ＭＳ Ｐゴシック</vt:lpstr>
      <vt:lpstr>Adobe Garamond Pro</vt:lpstr>
      <vt:lpstr>Arial</vt:lpstr>
      <vt:lpstr>BentonSans Book</vt:lpstr>
      <vt:lpstr>Calibri</vt:lpstr>
      <vt:lpstr>Futura LT Book</vt:lpstr>
      <vt:lpstr>Gill Sans MT</vt:lpstr>
      <vt:lpstr>Helvetica</vt:lpstr>
      <vt:lpstr>Helvetica Light</vt:lpstr>
      <vt:lpstr>Lucida Grande</vt:lpstr>
      <vt:lpstr>Merriweather Light</vt:lpstr>
      <vt:lpstr>PPT_Corporate_Template_BentonSans_16.9_c</vt:lpstr>
      <vt:lpstr>1_Custom Design</vt:lpstr>
      <vt:lpstr>Custom Design</vt:lpstr>
      <vt:lpstr>PowerPoint Presentation</vt:lpstr>
      <vt:lpstr>Goals</vt:lpstr>
      <vt:lpstr>Exploratory vs. Explanatory and Dashboard Design </vt:lpstr>
      <vt:lpstr>Process of Discovery</vt:lpstr>
      <vt:lpstr>What is a dashboard? </vt:lpstr>
      <vt:lpstr>PowerPoint Presentation</vt:lpstr>
      <vt:lpstr>PowerPoint Presentation</vt:lpstr>
      <vt:lpstr>PowerPoint Presentation</vt:lpstr>
      <vt:lpstr>PowerPoint Presentation</vt:lpstr>
      <vt:lpstr>PowerPoint Presentation</vt:lpstr>
      <vt:lpstr>Dashboards – Supporting Attributes</vt:lpstr>
      <vt:lpstr>Dashboard and KPI Rollups Different Views for Levels of the Organization</vt:lpstr>
      <vt:lpstr>KPI and Scorecard Rollups Example Scope and KPI Categories</vt:lpstr>
      <vt:lpstr>PowerPoint Presentation</vt:lpstr>
      <vt:lpstr>PowerPoint Presentation</vt:lpstr>
      <vt:lpstr>PowerPoint Presentation</vt:lpstr>
      <vt:lpstr>Dashboard – Low Effectiveness</vt:lpstr>
      <vt:lpstr>Avoid Useless Bling</vt:lpstr>
      <vt:lpstr>Dashboard – High Effectiveness</vt:lpstr>
      <vt:lpstr>CIO Dashboard</vt:lpstr>
      <vt:lpstr>Dashboard – High Effectiveness</vt:lpstr>
      <vt:lpstr>CIO Dashboard</vt:lpstr>
      <vt:lpstr>Dashboard “Dos”</vt:lpstr>
      <vt:lpstr>Layout Basics</vt:lpstr>
      <vt:lpstr>Eye Scanning Patterns (Web)</vt:lpstr>
      <vt:lpstr>PowerPoint Presentation</vt:lpstr>
      <vt:lpstr>Patterns are affected by content…</vt:lpstr>
      <vt:lpstr>Emphasis Guidelines for Dashboards</vt:lpstr>
      <vt:lpstr>Sales Team Dashboard</vt:lpstr>
      <vt:lpstr>Sales Team Dashboard</vt:lpstr>
      <vt:lpstr>CIO Dashboard</vt:lpstr>
      <vt:lpstr>CIO Dashboard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Questions and Analytics Maturity</vt:lpstr>
      <vt:lpstr>PowerPoint Presentation</vt:lpstr>
      <vt:lpstr>PowerPoint Presentation</vt:lpstr>
      <vt:lpstr>The Duell Rules For Actionable Visualizations</vt:lpstr>
      <vt:lpstr>Duell Rules for Actionable Visualizations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“Click State to Filter”</vt:lpstr>
      <vt:lpstr>“19 days is too long. I should do something.”</vt:lpstr>
      <vt:lpstr>PowerPoint Presentation</vt:lpstr>
    </vt:vector>
  </TitlesOfParts>
  <Manager/>
  <Company/>
  <LinksUpToDate>false</LinksUpToDate>
  <SharedDoc>false</SharedDoc>
  <HyperlinkBase/>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Cat Cronk</dc:creator>
  <cp:keywords/>
  <dc:description/>
  <cp:lastModifiedBy>Jeff Shaffer</cp:lastModifiedBy>
  <cp:revision>157</cp:revision>
  <cp:lastPrinted>2015-11-05T23:58:20Z</cp:lastPrinted>
  <dcterms:created xsi:type="dcterms:W3CDTF">2017-05-11T09:54:05Z</dcterms:created>
  <dcterms:modified xsi:type="dcterms:W3CDTF">2017-08-01T20:13:51Z</dcterms:modified>
  <cp:category/>
</cp:coreProperties>
</file>